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6"/>
  </p:notesMasterIdLst>
  <p:sldIdLst>
    <p:sldId id="315" r:id="rId6"/>
    <p:sldId id="278" r:id="rId7"/>
    <p:sldId id="316" r:id="rId8"/>
    <p:sldId id="322" r:id="rId9"/>
    <p:sldId id="317" r:id="rId10"/>
    <p:sldId id="319" r:id="rId11"/>
    <p:sldId id="323" r:id="rId12"/>
    <p:sldId id="320" r:id="rId13"/>
    <p:sldId id="325" r:id="rId14"/>
    <p:sldId id="314" r:id="rId15"/>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183"/>
    <a:srgbClr val="E57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19657-591F-422F-99F7-34F92550990B}" v="4" dt="2024-10-17T09:23:39.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06" autoAdjust="0"/>
  </p:normalViewPr>
  <p:slideViewPr>
    <p:cSldViewPr snapToGrid="0">
      <p:cViewPr varScale="1">
        <p:scale>
          <a:sx n="70" d="100"/>
          <a:sy n="70" d="100"/>
        </p:scale>
        <p:origin x="1810"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edetta Baldini" userId="f42ffa3b-38ad-4dd3-9cb7-c540aa825c96" providerId="ADAL" clId="{0A119657-591F-422F-99F7-34F92550990B}"/>
    <pc:docChg chg="undo custSel modSld">
      <pc:chgData name="Benedetta Baldini" userId="f42ffa3b-38ad-4dd3-9cb7-c540aa825c96" providerId="ADAL" clId="{0A119657-591F-422F-99F7-34F92550990B}" dt="2024-10-17T09:23:39.008" v="1506" actId="20577"/>
      <pc:docMkLst>
        <pc:docMk/>
      </pc:docMkLst>
      <pc:sldChg chg="modNotesTx">
        <pc:chgData name="Benedetta Baldini" userId="f42ffa3b-38ad-4dd3-9cb7-c540aa825c96" providerId="ADAL" clId="{0A119657-591F-422F-99F7-34F92550990B}" dt="2024-10-17T09:23:29.156" v="1505" actId="20577"/>
        <pc:sldMkLst>
          <pc:docMk/>
          <pc:sldMk cId="615608586" sldId="316"/>
        </pc:sldMkLst>
      </pc:sldChg>
      <pc:sldChg chg="modNotesTx">
        <pc:chgData name="Benedetta Baldini" userId="f42ffa3b-38ad-4dd3-9cb7-c540aa825c96" providerId="ADAL" clId="{0A119657-591F-422F-99F7-34F92550990B}" dt="2024-10-17T09:23:39.008" v="1506" actId="20577"/>
        <pc:sldMkLst>
          <pc:docMk/>
          <pc:sldMk cId="3727858818" sldId="317"/>
        </pc:sldMkLst>
      </pc:sldChg>
      <pc:sldChg chg="modNotesTx">
        <pc:chgData name="Benedetta Baldini" userId="f42ffa3b-38ad-4dd3-9cb7-c540aa825c96" providerId="ADAL" clId="{0A119657-591F-422F-99F7-34F92550990B}" dt="2024-10-17T09:00:02.501" v="824" actId="20577"/>
        <pc:sldMkLst>
          <pc:docMk/>
          <pc:sldMk cId="1896505900" sldId="319"/>
        </pc:sldMkLst>
      </pc:sldChg>
      <pc:sldChg chg="modNotesTx">
        <pc:chgData name="Benedetta Baldini" userId="f42ffa3b-38ad-4dd3-9cb7-c540aa825c96" providerId="ADAL" clId="{0A119657-591F-422F-99F7-34F92550990B}" dt="2024-10-17T09:06:07.323" v="1248" actId="20577"/>
        <pc:sldMkLst>
          <pc:docMk/>
          <pc:sldMk cId="1758824994" sldId="320"/>
        </pc:sldMkLst>
      </pc:sldChg>
      <pc:sldChg chg="modNotesTx">
        <pc:chgData name="Benedetta Baldini" userId="f42ffa3b-38ad-4dd3-9cb7-c540aa825c96" providerId="ADAL" clId="{0A119657-591F-422F-99F7-34F92550990B}" dt="2024-10-17T08:52:36.431" v="296" actId="20577"/>
        <pc:sldMkLst>
          <pc:docMk/>
          <pc:sldMk cId="2286973544" sldId="322"/>
        </pc:sldMkLst>
      </pc:sldChg>
      <pc:sldChg chg="modNotesTx">
        <pc:chgData name="Benedetta Baldini" userId="f42ffa3b-38ad-4dd3-9cb7-c540aa825c96" providerId="ADAL" clId="{0A119657-591F-422F-99F7-34F92550990B}" dt="2024-10-17T09:01:03.841" v="833" actId="20577"/>
        <pc:sldMkLst>
          <pc:docMk/>
          <pc:sldMk cId="2711248399" sldId="323"/>
        </pc:sldMkLst>
      </pc:sldChg>
      <pc:sldChg chg="modNotesTx">
        <pc:chgData name="Benedetta Baldini" userId="f42ffa3b-38ad-4dd3-9cb7-c540aa825c96" providerId="ADAL" clId="{0A119657-591F-422F-99F7-34F92550990B}" dt="2024-10-17T09:08:47.921" v="1504" actId="20577"/>
        <pc:sldMkLst>
          <pc:docMk/>
          <pc:sldMk cId="2711874674" sldId="3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SIP\AppData\Local\Microsoft\Windows\INetCache\Content.Outlook\9PJ8N4LX\Expenditure_MEDEV_PT_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NHS expenditure | Evolution</a:t>
            </a:r>
          </a:p>
        </c:rich>
      </c:tx>
      <c:layout>
        <c:manualLayout>
          <c:xMode val="edge"/>
          <c:yMode val="edge"/>
          <c:x val="0.3138494429964018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BE"/>
        </a:p>
      </c:txPr>
    </c:title>
    <c:autoTitleDeleted val="0"/>
    <c:plotArea>
      <c:layout/>
      <c:lineChart>
        <c:grouping val="standard"/>
        <c:varyColors val="0"/>
        <c:ser>
          <c:idx val="0"/>
          <c:order val="0"/>
          <c:tx>
            <c:strRef>
              <c:f>Expenditure!$C$3</c:f>
              <c:strCache>
                <c:ptCount val="1"/>
                <c:pt idx="0">
                  <c:v>Out patient</c:v>
                </c:pt>
              </c:strCache>
            </c:strRef>
          </c:tx>
          <c:spPr>
            <a:ln w="28575" cap="rnd">
              <a:solidFill>
                <a:schemeClr val="accent2">
                  <a:lumMod val="60000"/>
                  <a:lumOff val="40000"/>
                </a:schemeClr>
              </a:solidFill>
              <a:round/>
            </a:ln>
            <a:effectLst/>
          </c:spPr>
          <c:marker>
            <c:symbol val="circle"/>
            <c:size val="5"/>
            <c:spPr>
              <a:solidFill>
                <a:srgbClr val="92D050"/>
              </a:solidFill>
              <a:ln w="9525">
                <a:solidFill>
                  <a:schemeClr val="accent2">
                    <a:lumMod val="60000"/>
                    <a:lumOff val="40000"/>
                  </a:schemeClr>
                </a:solidFill>
              </a:ln>
              <a:effectLst/>
            </c:spPr>
          </c:marker>
          <c:cat>
            <c:numRef>
              <c:f>Expenditure!$B$4:$B$13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Expenditure!$C$4:$C$13</c:f>
              <c:numCache>
                <c:formatCode>#,##0</c:formatCode>
                <c:ptCount val="10"/>
                <c:pt idx="0">
                  <c:v>1170352629.6900001</c:v>
                </c:pt>
                <c:pt idx="1">
                  <c:v>1182180184.8999999</c:v>
                </c:pt>
                <c:pt idx="2">
                  <c:v>1189820191.03</c:v>
                </c:pt>
                <c:pt idx="3">
                  <c:v>1213479256.79</c:v>
                </c:pt>
                <c:pt idx="4">
                  <c:v>1254970970.3199999</c:v>
                </c:pt>
                <c:pt idx="5">
                  <c:v>1327226203.3000002</c:v>
                </c:pt>
                <c:pt idx="6">
                  <c:v>1359373453.9300003</c:v>
                </c:pt>
                <c:pt idx="7">
                  <c:v>1430255526.7600009</c:v>
                </c:pt>
                <c:pt idx="8">
                  <c:v>1567290632.049999</c:v>
                </c:pt>
                <c:pt idx="9">
                  <c:v>1593847981.4999981</c:v>
                </c:pt>
              </c:numCache>
            </c:numRef>
          </c:val>
          <c:smooth val="0"/>
          <c:extLst>
            <c:ext xmlns:c16="http://schemas.microsoft.com/office/drawing/2014/chart" uri="{C3380CC4-5D6E-409C-BE32-E72D297353CC}">
              <c16:uniqueId val="{00000000-59D7-4283-9550-7DBD52391BF0}"/>
            </c:ext>
          </c:extLst>
        </c:ser>
        <c:ser>
          <c:idx val="1"/>
          <c:order val="1"/>
          <c:tx>
            <c:strRef>
              <c:f>Expenditure!$D$3</c:f>
              <c:strCache>
                <c:ptCount val="1"/>
                <c:pt idx="0">
                  <c:v>In patient</c:v>
                </c:pt>
              </c:strCache>
            </c:strRef>
          </c:tx>
          <c:spPr>
            <a:ln w="28575" cap="rnd">
              <a:solidFill>
                <a:schemeClr val="accent6">
                  <a:lumMod val="60000"/>
                  <a:lumOff val="40000"/>
                </a:schemeClr>
              </a:solidFill>
              <a:round/>
            </a:ln>
            <a:effectLst/>
          </c:spPr>
          <c:marker>
            <c:symbol val="circle"/>
            <c:size val="5"/>
            <c:spPr>
              <a:solidFill>
                <a:schemeClr val="accent6"/>
              </a:solidFill>
              <a:ln w="9525">
                <a:solidFill>
                  <a:schemeClr val="accent6">
                    <a:lumMod val="60000"/>
                    <a:lumOff val="40000"/>
                  </a:schemeClr>
                </a:solidFill>
              </a:ln>
              <a:effectLst/>
            </c:spPr>
          </c:marker>
          <c:cat>
            <c:numRef>
              <c:f>Expenditure!$B$4:$B$13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Expenditure!$D$4:$D$13</c:f>
              <c:numCache>
                <c:formatCode>#,##0</c:formatCode>
                <c:ptCount val="10"/>
                <c:pt idx="0">
                  <c:v>959396787.1500001</c:v>
                </c:pt>
                <c:pt idx="1">
                  <c:v>1032770795.3200016</c:v>
                </c:pt>
                <c:pt idx="2">
                  <c:v>1081756633.7800004</c:v>
                </c:pt>
                <c:pt idx="3">
                  <c:v>1139012923.7199984</c:v>
                </c:pt>
                <c:pt idx="4">
                  <c:v>1268809366.3499982</c:v>
                </c:pt>
                <c:pt idx="5">
                  <c:v>1314887582.71</c:v>
                </c:pt>
                <c:pt idx="6">
                  <c:v>1399220698.2599995</c:v>
                </c:pt>
                <c:pt idx="7">
                  <c:v>1571209432.5099988</c:v>
                </c:pt>
                <c:pt idx="8">
                  <c:v>1761731645.28</c:v>
                </c:pt>
                <c:pt idx="9">
                  <c:v>1959208099.7700024</c:v>
                </c:pt>
              </c:numCache>
            </c:numRef>
          </c:val>
          <c:smooth val="0"/>
          <c:extLst>
            <c:ext xmlns:c16="http://schemas.microsoft.com/office/drawing/2014/chart" uri="{C3380CC4-5D6E-409C-BE32-E72D297353CC}">
              <c16:uniqueId val="{00000001-59D7-4283-9550-7DBD52391BF0}"/>
            </c:ext>
          </c:extLst>
        </c:ser>
        <c:ser>
          <c:idx val="2"/>
          <c:order val="2"/>
          <c:tx>
            <c:strRef>
              <c:f>Expenditure!$E$3</c:f>
              <c:strCache>
                <c:ptCount val="1"/>
                <c:pt idx="0">
                  <c:v>Total</c:v>
                </c:pt>
              </c:strCache>
            </c:strRef>
          </c:tx>
          <c:spPr>
            <a:ln w="28575" cap="rnd">
              <a:solidFill>
                <a:srgbClr val="002060"/>
              </a:solidFill>
              <a:round/>
            </a:ln>
            <a:effectLst/>
          </c:spPr>
          <c:marker>
            <c:symbol val="circle"/>
            <c:size val="5"/>
            <c:spPr>
              <a:solidFill>
                <a:srgbClr val="0070C0"/>
              </a:solidFill>
              <a:ln w="9525">
                <a:solidFill>
                  <a:srgbClr val="002060"/>
                </a:solidFill>
              </a:ln>
              <a:effectLst/>
            </c:spPr>
          </c:marker>
          <c:cat>
            <c:numRef>
              <c:f>Expenditure!$B$4:$B$13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Expenditure!$E$4:$E$13</c:f>
              <c:numCache>
                <c:formatCode>#,##0</c:formatCode>
                <c:ptCount val="10"/>
                <c:pt idx="0">
                  <c:v>2129749416.8400002</c:v>
                </c:pt>
                <c:pt idx="1">
                  <c:v>2214950980.2200012</c:v>
                </c:pt>
                <c:pt idx="2">
                  <c:v>2271576824.8100004</c:v>
                </c:pt>
                <c:pt idx="3">
                  <c:v>2352492180.5099983</c:v>
                </c:pt>
                <c:pt idx="4">
                  <c:v>2523780336.6699982</c:v>
                </c:pt>
                <c:pt idx="5">
                  <c:v>2642113786.0100002</c:v>
                </c:pt>
                <c:pt idx="6">
                  <c:v>2758594152.1899996</c:v>
                </c:pt>
                <c:pt idx="7">
                  <c:v>3001464959.2699995</c:v>
                </c:pt>
                <c:pt idx="8">
                  <c:v>3329022277.329999</c:v>
                </c:pt>
                <c:pt idx="9">
                  <c:v>3553056081.2700005</c:v>
                </c:pt>
              </c:numCache>
            </c:numRef>
          </c:val>
          <c:smooth val="0"/>
          <c:extLst>
            <c:ext xmlns:c16="http://schemas.microsoft.com/office/drawing/2014/chart" uri="{C3380CC4-5D6E-409C-BE32-E72D297353CC}">
              <c16:uniqueId val="{00000002-59D7-4283-9550-7DBD52391BF0}"/>
            </c:ext>
          </c:extLst>
        </c:ser>
        <c:dLbls>
          <c:showLegendKey val="0"/>
          <c:showVal val="0"/>
          <c:showCatName val="0"/>
          <c:showSerName val="0"/>
          <c:showPercent val="0"/>
          <c:showBubbleSize val="0"/>
        </c:dLbls>
        <c:marker val="1"/>
        <c:smooth val="0"/>
        <c:axId val="2011782799"/>
        <c:axId val="2011784463"/>
      </c:lineChart>
      <c:catAx>
        <c:axId val="2011782799"/>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BE"/>
          </a:p>
        </c:txPr>
        <c:crossAx val="2011784463"/>
        <c:crosses val="autoZero"/>
        <c:auto val="1"/>
        <c:lblAlgn val="ctr"/>
        <c:lblOffset val="100"/>
        <c:noMultiLvlLbl val="0"/>
      </c:catAx>
      <c:valAx>
        <c:axId val="2011784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BE"/>
          </a:p>
        </c:txPr>
        <c:crossAx val="2011782799"/>
        <c:crosses val="autoZero"/>
        <c:crossBetween val="between"/>
        <c:majorUnit val="1000000000"/>
        <c:dispUnits>
          <c:builtInUnit val="millions"/>
          <c:dispUnitsLbl>
            <c:layout>
              <c:manualLayout>
                <c:xMode val="edge"/>
                <c:yMode val="edge"/>
                <c:x val="1.6666666666666666E-2"/>
                <c:y val="0.3198611111111111"/>
              </c:manualLayout>
            </c:layout>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pt-PT"/>
                    <a:t>Millions EUR</a:t>
                  </a:r>
                </a:p>
              </c:rich>
            </c:tx>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BE"/>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2">
          <a:lumMod val="50000"/>
        </a:schemeClr>
      </a:solidFill>
      <a:round/>
    </a:ln>
    <a:effectLst/>
  </c:spPr>
  <c:txPr>
    <a:bodyPr/>
    <a:lstStyle/>
    <a:p>
      <a:pPr>
        <a:defRPr>
          <a:solidFill>
            <a:sysClr val="windowText" lastClr="000000"/>
          </a:solidFill>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4045E5A-22DC-4C74-9481-44D18963E8D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anose="020F0502020204030204" pitchFamily="34" charset="0"/>
                <a:ea typeface="+mn-ea"/>
                <a:cs typeface="Arial" panose="020B0604020202020204" pitchFamily="34" charset="0"/>
              </a:defRPr>
            </a:lvl1pPr>
          </a:lstStyle>
          <a:p>
            <a:pPr>
              <a:defRPr/>
            </a:pPr>
            <a:endParaRPr lang="fr-BE"/>
          </a:p>
        </p:txBody>
      </p:sp>
      <p:sp>
        <p:nvSpPr>
          <p:cNvPr id="3" name="Espace réservé de la date 2">
            <a:extLst>
              <a:ext uri="{FF2B5EF4-FFF2-40B4-BE49-F238E27FC236}">
                <a16:creationId xmlns:a16="http://schemas.microsoft.com/office/drawing/2014/main" id="{0117A1CE-8A2A-44A2-9F89-B09B10D64F2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9479B4E7-F77D-4E6B-9F65-49884F7BC3CD}" type="datetime1">
              <a:rPr lang="fr-BE" altLang="fr-FR"/>
              <a:pPr/>
              <a:t>16-12-24</a:t>
            </a:fld>
            <a:endParaRPr lang="fr-BE" altLang="fr-FR"/>
          </a:p>
        </p:txBody>
      </p:sp>
      <p:sp>
        <p:nvSpPr>
          <p:cNvPr id="4" name="Espace réservé de l'image des diapositives 3">
            <a:extLst>
              <a:ext uri="{FF2B5EF4-FFF2-40B4-BE49-F238E27FC236}">
                <a16:creationId xmlns:a16="http://schemas.microsoft.com/office/drawing/2014/main" id="{EBA39A1C-31A3-4675-976C-1177A389C96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a:extLst>
              <a:ext uri="{FF2B5EF4-FFF2-40B4-BE49-F238E27FC236}">
                <a16:creationId xmlns:a16="http://schemas.microsoft.com/office/drawing/2014/main" id="{C563FC77-1BC1-47AB-B744-F8FA130F308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6" name="Espace réservé du pied de page 5">
            <a:extLst>
              <a:ext uri="{FF2B5EF4-FFF2-40B4-BE49-F238E27FC236}">
                <a16:creationId xmlns:a16="http://schemas.microsoft.com/office/drawing/2014/main" id="{9E08E630-42DE-4066-87C6-2079C91AAB1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anose="020F0502020204030204" pitchFamily="34" charset="0"/>
                <a:ea typeface="+mn-ea"/>
                <a:cs typeface="Arial" panose="020B0604020202020204" pitchFamily="34" charset="0"/>
              </a:defRPr>
            </a:lvl1pPr>
          </a:lstStyle>
          <a:p>
            <a:pPr>
              <a:defRPr/>
            </a:pPr>
            <a:endParaRPr lang="fr-BE"/>
          </a:p>
        </p:txBody>
      </p:sp>
      <p:sp>
        <p:nvSpPr>
          <p:cNvPr id="7" name="Espace réservé du numéro de diapositive 6">
            <a:extLst>
              <a:ext uri="{FF2B5EF4-FFF2-40B4-BE49-F238E27FC236}">
                <a16:creationId xmlns:a16="http://schemas.microsoft.com/office/drawing/2014/main" id="{DA67566C-9B6D-4B39-BF8A-C9EBF5BEBEF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9073BFC-5E5F-4E36-B5EF-0334C82EE715}" type="slidenum">
              <a:rPr lang="fr-BE" altLang="fr-FR"/>
              <a:pPr/>
              <a:t>‹#›</a:t>
            </a:fld>
            <a:endParaRPr lang="fr-BE"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92" charset="-128"/>
        <a:cs typeface="ＭＳ Ｐゴシック" pitchFamily="-9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Context:</a:t>
            </a:r>
          </a:p>
          <a:p>
            <a:pPr marL="171450" indent="-171450">
              <a:buFont typeface="Arial" panose="020B0604020202020204" pitchFamily="34" charset="0"/>
              <a:buChar char="•"/>
            </a:pPr>
            <a:r>
              <a:rPr lang="en-US"/>
              <a:t>Increasing prices and limited data on therapeutic advantages (conundrum high prices-low evidence)</a:t>
            </a:r>
          </a:p>
          <a:p>
            <a:pPr marL="171450" indent="-171450">
              <a:buFont typeface="Arial" panose="020B0604020202020204" pitchFamily="34" charset="0"/>
              <a:buChar char="•"/>
            </a:pPr>
            <a:r>
              <a:rPr lang="en-US"/>
              <a:t>Industrial policies for health </a:t>
            </a:r>
          </a:p>
          <a:p>
            <a:pPr marL="0" indent="0">
              <a:buFont typeface="Arial" panose="020B0604020202020204" pitchFamily="34" charset="0"/>
              <a:buNone/>
            </a:pPr>
            <a:endParaRPr lang="en-US"/>
          </a:p>
          <a:p>
            <a:pPr marL="0" indent="0">
              <a:buFont typeface="Arial" panose="020B0604020202020204" pitchFamily="34" charset="0"/>
              <a:buNone/>
            </a:pPr>
            <a:r>
              <a:rPr lang="en-US"/>
              <a:t>Limitations: the scope for data collection (in- and/or out-patient care; net or list prices) is clarified in each country fiche. </a:t>
            </a:r>
          </a:p>
        </p:txBody>
      </p:sp>
      <p:sp>
        <p:nvSpPr>
          <p:cNvPr id="4" name="Slide Number Placeholder 3"/>
          <p:cNvSpPr>
            <a:spLocks noGrp="1"/>
          </p:cNvSpPr>
          <p:nvPr>
            <p:ph type="sldNum" sz="quarter" idx="5"/>
          </p:nvPr>
        </p:nvSpPr>
        <p:spPr/>
        <p:txBody>
          <a:bodyPr/>
          <a:lstStyle/>
          <a:p>
            <a:fld id="{97CE7CFC-9154-42DB-AE12-097D799242F4}" type="slidenum">
              <a:rPr lang="fr-BE" altLang="en-US" smtClean="0"/>
              <a:pPr/>
              <a:t>2</a:t>
            </a:fld>
            <a:endParaRPr lang="fr-BE" altLang="en-US"/>
          </a:p>
        </p:txBody>
      </p:sp>
    </p:spTree>
    <p:extLst>
      <p:ext uri="{BB962C8B-B14F-4D97-AF65-F5344CB8AC3E}">
        <p14:creationId xmlns:p14="http://schemas.microsoft.com/office/powerpoint/2010/main" val="221404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[In-patient and out-patient combined]</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First finding: We spend more on medicines. All respondents observed a </a:t>
            </a:r>
            <a:r>
              <a:rPr lang="en-US" sz="1800" kern="100" err="1">
                <a:effectLst/>
                <a:latin typeface="Aptos" panose="020B0004020202020204" pitchFamily="34" charset="0"/>
                <a:ea typeface="Aptos" panose="020B0004020202020204" pitchFamily="34" charset="0"/>
                <a:cs typeface="Times New Roman" panose="02020603050405020304" pitchFamily="18" charset="0"/>
              </a:rPr>
              <a:t>generalised</a:t>
            </a:r>
            <a:r>
              <a:rPr lang="en-US" sz="1800" kern="100">
                <a:effectLst/>
                <a:latin typeface="Aptos" panose="020B0004020202020204" pitchFamily="34" charset="0"/>
                <a:ea typeface="Aptos" panose="020B0004020202020204" pitchFamily="34" charset="0"/>
                <a:cs typeface="Times New Roman" panose="02020603050405020304" pitchFamily="18" charset="0"/>
              </a:rPr>
              <a:t> and steady increase, both for in-patient and out-patient care.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a:p>
            <a:r>
              <a:rPr lang="en-US"/>
              <a:t>Belgium: </a:t>
            </a:r>
          </a:p>
          <a:p>
            <a:r>
              <a:rPr lang="en-US" sz="1800" kern="100">
                <a:effectLst/>
                <a:latin typeface="Aptos" panose="020B0004020202020204" pitchFamily="34" charset="0"/>
                <a:ea typeface="Aptos" panose="020B0004020202020204" pitchFamily="34" charset="0"/>
                <a:cs typeface="Times New Roman" panose="02020603050405020304" pitchFamily="18" charset="0"/>
              </a:rPr>
              <a:t>The statistic includes both hospital and community pharmacy expenditure and refer to net costs. It shows an increase in pharma expenditure in both sectors with growth rates reaching 8.2% in 2023. Hospital expenditure [in green] in particular has grown consistently:  expenditure for hospitals more than doubled since 2015, moving from 1.5 billion EUR to almost 3.5 billion in 2022.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b="1"/>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Portugal:</a:t>
            </a:r>
          </a:p>
          <a:p>
            <a:pPr marL="0" lvl="0" indent="0" algn="just">
              <a:lnSpc>
                <a:spcPct val="107000"/>
              </a:lnSpc>
              <a:buFont typeface="Symbol" panose="05050102010706020507" pitchFamily="18" charset="2"/>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The statistic includes once again both hospital and community pharmacy expenditure and this time refer to list prices. </a:t>
            </a:r>
            <a:r>
              <a:rPr lang="en-GB" sz="1800" kern="100">
                <a:effectLst/>
                <a:latin typeface="Aptos" panose="020B0004020202020204" pitchFamily="34" charset="0"/>
                <a:ea typeface="Aptos" panose="020B0004020202020204" pitchFamily="34" charset="0"/>
                <a:cs typeface="Times New Roman" panose="02020603050405020304" pitchFamily="18" charset="0"/>
              </a:rPr>
              <a:t>The total pharmaceutical expenditure increased from 2.2 billion EUR in 2014 to 3.6 billion EUR in 2023. The greatest yearly increase in percentage of + 10,9% was recorded between 2021 and 2022, but pharmaceutical expenditure keeps increasing steadily with a growth rate of + 6.7% from 2022 to 2023. Here again, pharmaceutical expenditures are higher for the in-patient sector and growing at a faster rate [green].</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r>
              <a:rPr lang="en-US"/>
              <a:t>France: </a:t>
            </a:r>
          </a:p>
          <a:p>
            <a:pPr marL="0" lvl="0" indent="0" algn="just">
              <a:lnSpc>
                <a:spcPct val="107000"/>
              </a:lnSpc>
              <a:buFont typeface="Symbol" panose="05050102010706020507" pitchFamily="18" charset="2"/>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The statistic compares hospital and community pharmacy expenditure. It shows the differential growth rate between list prices [blue line] and net costs [green line]. While in 2023 pharma expenditures amounted to 38.5 billion EUR in list prices, the net pharmaceutical expenditure amounted to 28.6 billion EUR. The growth rate varies from +8.5% for list prices to +2.8% for net costs. This means that, despite successful cost-containment measures, net expenditure is also increasing. This is true even during the pandemic years, where expenditure on pharmaceuticals is considered to have decreased. Instead, the average annual net expenditure growth stands at 2.8%, while it was 0.4% before COVID-19.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7CE7CFC-9154-42DB-AE12-097D799242F4}" type="slidenum">
              <a:rPr lang="fr-BE" altLang="en-US" smtClean="0"/>
              <a:pPr/>
              <a:t>3</a:t>
            </a:fld>
            <a:endParaRPr lang="fr-BE" altLang="en-US"/>
          </a:p>
        </p:txBody>
      </p:sp>
    </p:spTree>
    <p:extLst>
      <p:ext uri="{BB962C8B-B14F-4D97-AF65-F5344CB8AC3E}">
        <p14:creationId xmlns:p14="http://schemas.microsoft.com/office/powerpoint/2010/main" val="360509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[Out-patient only]</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00">
                <a:effectLst/>
                <a:latin typeface="Aptos" panose="020B0004020202020204" pitchFamily="34" charset="0"/>
                <a:ea typeface="Aptos" panose="020B0004020202020204" pitchFamily="34" charset="0"/>
                <a:cs typeface="Times New Roman" panose="02020603050405020304" pitchFamily="18" charset="0"/>
              </a:rPr>
              <a:t>First finding: We spend more on medicines. All respondents observed a </a:t>
            </a:r>
            <a:r>
              <a:rPr lang="en-US" sz="1200" kern="100" err="1">
                <a:effectLst/>
                <a:latin typeface="Aptos" panose="020B0004020202020204" pitchFamily="34" charset="0"/>
                <a:ea typeface="Aptos" panose="020B0004020202020204" pitchFamily="34" charset="0"/>
                <a:cs typeface="Times New Roman" panose="02020603050405020304" pitchFamily="18" charset="0"/>
              </a:rPr>
              <a:t>generalised</a:t>
            </a:r>
            <a:r>
              <a:rPr lang="en-US" sz="1200" kern="100">
                <a:effectLst/>
                <a:latin typeface="Aptos" panose="020B0004020202020204" pitchFamily="34" charset="0"/>
                <a:ea typeface="Aptos" panose="020B0004020202020204" pitchFamily="34" charset="0"/>
                <a:cs typeface="Times New Roman" panose="02020603050405020304" pitchFamily="18" charset="0"/>
              </a:rPr>
              <a:t> and steady increase, both for in-patient and out-patient care. </a:t>
            </a:r>
            <a:endParaRPr lang="en-BE" sz="12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a:p>
            <a:r>
              <a:rPr lang="en-US"/>
              <a:t>Germany:</a:t>
            </a:r>
          </a:p>
          <a:p>
            <a:pPr marL="0" lvl="0" indent="0" algn="just">
              <a:lnSpc>
                <a:spcPct val="107000"/>
              </a:lnSpc>
              <a:buFont typeface="Symbol" panose="05050102010706020507" pitchFamily="18" charset="2"/>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The statistics refers to community pharmacy, net expenditure. The figure is straightforward: </a:t>
            </a:r>
            <a:r>
              <a:rPr lang="en-US"/>
              <a:t>Net out-patient pharmaceutical expenditure amounted to 50.17 billion EUR in 2023 compared to 48.84 billion EUR in 2022, corresponding to an increase of 2.72 %. Since 2019 there was an increase of about 9 billion EUR in total.</a:t>
            </a:r>
          </a:p>
          <a:p>
            <a:endParaRPr lang="en-US"/>
          </a:p>
          <a:p>
            <a:r>
              <a:rPr lang="en-US"/>
              <a:t>Austria:</a:t>
            </a:r>
          </a:p>
          <a:p>
            <a:pPr marL="0" lvl="0" indent="0" algn="just">
              <a:lnSpc>
                <a:spcPct val="107000"/>
              </a:lnSpc>
              <a:buFont typeface="Symbol" panose="05050102010706020507" pitchFamily="18" charset="2"/>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The statistic refers to community pharmacy expenditure, this time for list prices excluding VAT and individual rebates. In the last 10 years, out-patient pharmaceutical expenditure increased by 1.6 billion EUR, with an average annual growth rate of 7.1% between 2021-2023, compared to 3.6% in the three previous years (2018-2020). The black line in the statistic indicated the interannual growth rate variation and marks a steep increase since 2019. </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BE"/>
          </a:p>
        </p:txBody>
      </p:sp>
      <p:sp>
        <p:nvSpPr>
          <p:cNvPr id="4" name="Slide Number Placeholder 3"/>
          <p:cNvSpPr>
            <a:spLocks noGrp="1"/>
          </p:cNvSpPr>
          <p:nvPr>
            <p:ph type="sldNum" sz="quarter" idx="5"/>
          </p:nvPr>
        </p:nvSpPr>
        <p:spPr/>
        <p:txBody>
          <a:bodyPr/>
          <a:lstStyle/>
          <a:p>
            <a:fld id="{97CE7CFC-9154-42DB-AE12-097D799242F4}" type="slidenum">
              <a:rPr lang="fr-BE" altLang="en-US" smtClean="0"/>
              <a:pPr/>
              <a:t>4</a:t>
            </a:fld>
            <a:endParaRPr lang="fr-BE" altLang="en-US"/>
          </a:p>
        </p:txBody>
      </p:sp>
    </p:spTree>
    <p:extLst>
      <p:ext uri="{BB962C8B-B14F-4D97-AF65-F5344CB8AC3E}">
        <p14:creationId xmlns:p14="http://schemas.microsoft.com/office/powerpoint/2010/main" val="163309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Second finding: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main driver of the overall pharmaceutical expenditure is higher prices rather than increased volumes (numbers of prescriptions). Particularly, the introduction of novel expensive therapies has led the increase of pharmaceutical expenditure.</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r>
              <a:rPr lang="en-US" dirty="0"/>
              <a:t>Austria: </a:t>
            </a:r>
          </a:p>
          <a:p>
            <a:r>
              <a:rPr lang="en-AU" sz="1800" dirty="0">
                <a:effectLst/>
                <a:latin typeface="Corbel" panose="020B0503020204020204" pitchFamily="34" charset="0"/>
                <a:cs typeface="Arial" panose="020B0604020202020204" pitchFamily="34" charset="0"/>
              </a:rPr>
              <a:t>Looking at the two components of out-patient pharmaceutical expenditure (cost per prescription and number of prescriptions), the driver for pharmaceutical expenditure since 2013 is a growing price level (average cost per prescription: +78.0%), while volume slightly declined (number of prescriptions: -9.0%).</a:t>
            </a:r>
            <a:endParaRPr lang="en-US" sz="1800" dirty="0">
              <a:effectLst/>
              <a:latin typeface="Corbel" panose="020B0503020204020204" pitchFamily="34" charset="0"/>
              <a:cs typeface="Arial" panose="020B0604020202020204" pitchFamily="34" charset="0"/>
            </a:endParaRPr>
          </a:p>
          <a:p>
            <a:endParaRPr lang="en-US" dirty="0"/>
          </a:p>
          <a:p>
            <a:r>
              <a:rPr lang="en-US" dirty="0"/>
              <a:t>Slovenia: </a:t>
            </a:r>
          </a:p>
          <a:p>
            <a:r>
              <a:rPr lang="en-GB" sz="1800" kern="100" dirty="0">
                <a:effectLst/>
                <a:latin typeface="Corbel" panose="020B0503020204020204" pitchFamily="34" charset="0"/>
                <a:ea typeface="Calibri" panose="020F0502020204030204" pitchFamily="34" charset="0"/>
                <a:cs typeface="Arial" panose="020B0604020202020204" pitchFamily="34" charset="0"/>
              </a:rPr>
              <a:t>The total expenditure on medicines in Slovenia (in-patient and out-patient combined) reached 725.2 million EUR in 2023. Expenditure for prescription drugs [blue line] in particular has been surging in recent years, from 2014 onwards, while the consumption curve [pink line] grows rather steadily. Between 2014 and 2023, the average annual growth rate of all public medicine expenditure (including those paid to hospitals separately) was +6.6 %.</a:t>
            </a:r>
            <a:endParaRPr lang="en-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BE" dirty="0"/>
          </a:p>
        </p:txBody>
      </p:sp>
      <p:sp>
        <p:nvSpPr>
          <p:cNvPr id="4" name="Slide Number Placeholder 3"/>
          <p:cNvSpPr>
            <a:spLocks noGrp="1"/>
          </p:cNvSpPr>
          <p:nvPr>
            <p:ph type="sldNum" sz="quarter" idx="5"/>
          </p:nvPr>
        </p:nvSpPr>
        <p:spPr/>
        <p:txBody>
          <a:bodyPr/>
          <a:lstStyle/>
          <a:p>
            <a:fld id="{97CE7CFC-9154-42DB-AE12-097D799242F4}" type="slidenum">
              <a:rPr lang="fr-BE" altLang="en-US" smtClean="0"/>
              <a:pPr/>
              <a:t>5</a:t>
            </a:fld>
            <a:endParaRPr lang="fr-BE" altLang="en-US"/>
          </a:p>
        </p:txBody>
      </p:sp>
    </p:spTree>
    <p:extLst>
      <p:ext uri="{BB962C8B-B14F-4D97-AF65-F5344CB8AC3E}">
        <p14:creationId xmlns:p14="http://schemas.microsoft.com/office/powerpoint/2010/main" val="234609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Third finding: some expensive and profitable therapeutic areas drive the increase in pharmaceutical expenditure. Respondents </a:t>
            </a:r>
            <a:r>
              <a:rPr lang="en-US" sz="1800">
                <a:effectLst/>
                <a:latin typeface="Aptos" panose="020B0004020202020204" pitchFamily="34" charset="0"/>
                <a:ea typeface="Aptos" panose="020B0004020202020204" pitchFamily="34" charset="0"/>
                <a:cs typeface="Times New Roman" panose="02020603050405020304" pitchFamily="18" charset="0"/>
              </a:rPr>
              <a:t>reported a concentration of expenditure in oncology medicines, including orphan indications, for both the in- and out-patient care sector.</a:t>
            </a:r>
            <a:endParaRPr lang="en-US"/>
          </a:p>
          <a:p>
            <a:endParaRPr lang="en-US"/>
          </a:p>
          <a:p>
            <a:r>
              <a:rPr lang="en-US"/>
              <a:t>France: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Out-patient sector: </a:t>
            </a:r>
            <a:r>
              <a:rPr lang="en-GB" sz="1800" kern="100">
                <a:effectLst/>
                <a:latin typeface="Corbel" panose="020B0503020204020204" pitchFamily="34" charset="0"/>
                <a:ea typeface="Calibri" panose="020F0502020204030204" pitchFamily="34" charset="0"/>
                <a:cs typeface="Arial" panose="020B0604020202020204" pitchFamily="34" charset="0"/>
              </a:rPr>
              <a:t>On average, spending in all therapeutic areas increased after Covid (2020-2023), with growth rates ranging between 4% and 15% per year, compared to an average of 1.3% per year before Covid (2017-20). </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orbel" panose="020B0503020204020204" pitchFamily="34" charset="0"/>
                <a:ea typeface="Calibri" panose="020F0502020204030204" pitchFamily="34" charset="0"/>
                <a:cs typeface="Arial" panose="020B0604020202020204" pitchFamily="34" charset="0"/>
              </a:rPr>
              <a:t>Oncology accounts for 29% of out-patient expenditures. </a:t>
            </a:r>
            <a:r>
              <a:rPr lang="en-US" sz="1800">
                <a:effectLst/>
                <a:latin typeface="Corbel" panose="020B0503020204020204" pitchFamily="34" charset="0"/>
                <a:ea typeface="Calibri" panose="020F0502020204030204" pitchFamily="34" charset="0"/>
                <a:cs typeface="Arial" panose="020B0604020202020204" pitchFamily="34" charset="0"/>
              </a:rPr>
              <a:t>With an average annual growth of 11% over 2017-23, oncology has contributed to more than half of out-patient expenditure growth. Other therapeutic areas that are drivers of pharmaceutical expenditure increase are blood and hematopoietic organs (driven by anticoagulants and antihemorrhagics) with +11%/year over 2020-23, and respiratory system (driven by recent treatments in cystic fibrosis) with +15%/year over 2020-23.</a:t>
            </a:r>
            <a:endParaRPr lang="en-US"/>
          </a:p>
          <a:p>
            <a:pPr algn="just">
              <a:lnSpc>
                <a:spcPct val="107000"/>
              </a:lnSpc>
              <a:spcBef>
                <a:spcPts val="1200"/>
              </a:spcBef>
              <a:spcAft>
                <a:spcPts val="800"/>
              </a:spcAft>
            </a:pPr>
            <a:r>
              <a:rPr lang="en-GB" sz="1800">
                <a:effectLst/>
                <a:latin typeface="Corbel" panose="020B0503020204020204" pitchFamily="34" charset="0"/>
                <a:ea typeface="Calibri" panose="020F0502020204030204" pitchFamily="34" charset="0"/>
                <a:cs typeface="Arial" panose="020B0604020202020204" pitchFamily="34" charset="0"/>
              </a:rPr>
              <a:t>In-patient sector: hospital drugs account for 22% of the of the overall pharmaceutical expenditure. Oncology accounts for 77% of in-patient expenditure.</a:t>
            </a:r>
            <a:r>
              <a:rPr lang="en-GB" sz="1800">
                <a:effectLst/>
                <a:latin typeface="Calibri" panose="020F0502020204030204" pitchFamily="34" charset="0"/>
                <a:ea typeface="Calibri" panose="020F0502020204030204" pitchFamily="34" charset="0"/>
              </a:rPr>
              <a:t> </a:t>
            </a:r>
            <a:r>
              <a:rPr lang="en-GB" sz="1800">
                <a:effectLst/>
                <a:latin typeface="Corbel" panose="020B0503020204020204" pitchFamily="34" charset="0"/>
                <a:ea typeface="Calibri" panose="020F0502020204030204" pitchFamily="34" charset="0"/>
                <a:cs typeface="Arial" panose="020B0604020202020204" pitchFamily="34" charset="0"/>
              </a:rPr>
              <a:t>Reimbursements increased by 23% in 2023 and contributed to 87% of total in-patient growth.</a:t>
            </a:r>
            <a:r>
              <a:rPr lang="en-US" sz="1800">
                <a:effectLst/>
                <a:latin typeface="Corbel" panose="020B0503020204020204" pitchFamily="34" charset="0"/>
                <a:ea typeface="Calibri" panose="020F0502020204030204" pitchFamily="34" charset="0"/>
                <a:cs typeface="Arial" panose="020B0604020202020204" pitchFamily="34" charset="0"/>
              </a:rPr>
              <a:t> </a:t>
            </a:r>
          </a:p>
          <a:p>
            <a:pPr algn="just">
              <a:lnSpc>
                <a:spcPct val="107000"/>
              </a:lnSpc>
              <a:spcBef>
                <a:spcPts val="1200"/>
              </a:spcBef>
              <a:spcAft>
                <a:spcPts val="800"/>
              </a:spcAft>
            </a:pPr>
            <a:endParaRPr lang="en-US"/>
          </a:p>
          <a:p>
            <a:r>
              <a:rPr lang="en-US"/>
              <a:t>For all respondents, other therapeutic areas of significant and increasing expenditure are immunology, metabolic diseases and diabetology (growing costs of antidiabetic drugs), hematology (increase in sales of novel anticoagulants), cardiovascular diseases (especially in the out-patient sector). </a:t>
            </a:r>
          </a:p>
        </p:txBody>
      </p:sp>
      <p:sp>
        <p:nvSpPr>
          <p:cNvPr id="4" name="Slide Number Placeholder 3"/>
          <p:cNvSpPr>
            <a:spLocks noGrp="1"/>
          </p:cNvSpPr>
          <p:nvPr>
            <p:ph type="sldNum" sz="quarter" idx="5"/>
          </p:nvPr>
        </p:nvSpPr>
        <p:spPr/>
        <p:txBody>
          <a:bodyPr/>
          <a:lstStyle/>
          <a:p>
            <a:fld id="{97CE7CFC-9154-42DB-AE12-097D799242F4}" type="slidenum">
              <a:rPr lang="fr-BE" altLang="en-US" smtClean="0"/>
              <a:pPr/>
              <a:t>6</a:t>
            </a:fld>
            <a:endParaRPr lang="fr-BE" altLang="en-US"/>
          </a:p>
        </p:txBody>
      </p:sp>
    </p:spTree>
    <p:extLst>
      <p:ext uri="{BB962C8B-B14F-4D97-AF65-F5344CB8AC3E}">
        <p14:creationId xmlns:p14="http://schemas.microsoft.com/office/powerpoint/2010/main" val="226704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Third finding: some expensive and profitable therapeutic areas drive the increase in pharmaceutical expenditure. Respondents </a:t>
            </a:r>
            <a:r>
              <a:rPr lang="en-US" sz="1200">
                <a:effectLst/>
                <a:latin typeface="Aptos" panose="020B0004020202020204" pitchFamily="34" charset="0"/>
                <a:ea typeface="Aptos" panose="020B0004020202020204" pitchFamily="34" charset="0"/>
                <a:cs typeface="Times New Roman" panose="02020603050405020304" pitchFamily="18" charset="0"/>
              </a:rPr>
              <a:t>reported a concentration of expenditure in oncology medicines, including orphan indications, for both the in- and out-patient care sector.</a:t>
            </a:r>
            <a:endParaRPr lang="en-US"/>
          </a:p>
          <a:p>
            <a:endParaRPr lang="en-US"/>
          </a:p>
          <a:p>
            <a:r>
              <a:rPr lang="en-US"/>
              <a:t>Finland: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BE" sz="1800" kern="100">
                <a:effectLst/>
                <a:latin typeface="Aptos" panose="020B0004020202020204" pitchFamily="34" charset="0"/>
                <a:ea typeface="Aptos" panose="020B0004020202020204" pitchFamily="34" charset="0"/>
                <a:cs typeface="Times New Roman" panose="02020603050405020304" pitchFamily="18" charset="0"/>
              </a:rPr>
              <a:t>The expenditure increase in the domain of oncology could be associated with the shifts towards novel expensive drugs. This is the case for Finland, where cancer medicines accounted for 16% of total pharmaceutical reimbursement in 2022. In the statistic, the blue bar indicates new cancer medicines, while the yellow bar refers to well-established cancer medicines. </a:t>
            </a:r>
            <a:endParaRPr lang="en-US"/>
          </a:p>
          <a:p>
            <a:endParaRPr lang="en-US"/>
          </a:p>
        </p:txBody>
      </p:sp>
      <p:sp>
        <p:nvSpPr>
          <p:cNvPr id="4" name="Slide Number Placeholder 3"/>
          <p:cNvSpPr>
            <a:spLocks noGrp="1"/>
          </p:cNvSpPr>
          <p:nvPr>
            <p:ph type="sldNum" sz="quarter" idx="5"/>
          </p:nvPr>
        </p:nvSpPr>
        <p:spPr/>
        <p:txBody>
          <a:bodyPr/>
          <a:lstStyle/>
          <a:p>
            <a:fld id="{97CE7CFC-9154-42DB-AE12-097D799242F4}" type="slidenum">
              <a:rPr lang="fr-BE" altLang="en-US" smtClean="0"/>
              <a:pPr/>
              <a:t>7</a:t>
            </a:fld>
            <a:endParaRPr lang="fr-BE" altLang="en-US"/>
          </a:p>
        </p:txBody>
      </p:sp>
    </p:spTree>
    <p:extLst>
      <p:ext uri="{BB962C8B-B14F-4D97-AF65-F5344CB8AC3E}">
        <p14:creationId xmlns:p14="http://schemas.microsoft.com/office/powerpoint/2010/main" val="229300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Fourth finding: pharmaceutical expenditure is increasing at a faster pace in the realm of rare diseases.</a:t>
            </a:r>
          </a:p>
          <a:p>
            <a:endParaRPr lang="en-US"/>
          </a:p>
          <a:p>
            <a:r>
              <a:rPr lang="en-US"/>
              <a:t>Belgium: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A</a:t>
            </a:r>
            <a:r>
              <a:rPr lang="en-BE" sz="1800" kern="100">
                <a:effectLst/>
                <a:latin typeface="Aptos" panose="020B0004020202020204" pitchFamily="34" charset="0"/>
                <a:ea typeface="Aptos" panose="020B0004020202020204" pitchFamily="34" charset="0"/>
                <a:cs typeface="Times New Roman" panose="02020603050405020304" pitchFamily="18" charset="0"/>
              </a:rPr>
              <a:t> consistent increase in the net annual expenditure for OMPs was recorded since 2012. Orphan pharmaceutical expenditure has nearly doubled from around 300 million EUR in 2012 to over 600 million EUR by 2020 </a:t>
            </a:r>
            <a:r>
              <a:rPr lang="en-US" sz="1800" kern="100">
                <a:effectLst/>
                <a:latin typeface="Aptos" panose="020B0004020202020204" pitchFamily="34" charset="0"/>
                <a:ea typeface="Aptos" panose="020B0004020202020204" pitchFamily="34" charset="0"/>
                <a:cs typeface="Times New Roman" panose="02020603050405020304" pitchFamily="18" charset="0"/>
              </a:rPr>
              <a:t>[</a:t>
            </a:r>
            <a:r>
              <a:rPr lang="en-BE" sz="1800" kern="100">
                <a:effectLst/>
                <a:latin typeface="Aptos" panose="020B0004020202020204" pitchFamily="34" charset="0"/>
                <a:ea typeface="Aptos" panose="020B0004020202020204" pitchFamily="34" charset="0"/>
                <a:cs typeface="Times New Roman" panose="02020603050405020304" pitchFamily="18" charset="0"/>
              </a:rPr>
              <a:t>yellow line</a:t>
            </a:r>
            <a:r>
              <a:rPr lang="en-US" sz="1800" kern="100">
                <a:effectLst/>
                <a:latin typeface="Aptos" panose="020B0004020202020204" pitchFamily="34" charset="0"/>
                <a:ea typeface="Aptos" panose="020B0004020202020204" pitchFamily="34" charset="0"/>
                <a:cs typeface="Times New Roman" panose="02020603050405020304" pitchFamily="18" charset="0"/>
              </a:rPr>
              <a:t>]</a:t>
            </a:r>
            <a:r>
              <a:rPr lang="en-BE" sz="1800" kern="100">
                <a:effectLst/>
                <a:latin typeface="Aptos" panose="020B0004020202020204" pitchFamily="34" charset="0"/>
                <a:ea typeface="Aptos" panose="020B0004020202020204" pitchFamily="34" charset="0"/>
                <a:cs typeface="Times New Roman" panose="02020603050405020304" pitchFamily="18" charset="0"/>
              </a:rPr>
              <a:t>, while the number of ODs available for reimbursement </a:t>
            </a:r>
            <a:r>
              <a:rPr lang="en-US" sz="1800" kern="100">
                <a:effectLst/>
                <a:latin typeface="Aptos" panose="020B0004020202020204" pitchFamily="34" charset="0"/>
                <a:ea typeface="Aptos" panose="020B0004020202020204" pitchFamily="34" charset="0"/>
                <a:cs typeface="Times New Roman" panose="02020603050405020304" pitchFamily="18" charset="0"/>
              </a:rPr>
              <a:t>also </a:t>
            </a:r>
            <a:r>
              <a:rPr lang="en-BE" sz="1800" kern="100">
                <a:effectLst/>
                <a:latin typeface="Aptos" panose="020B0004020202020204" pitchFamily="34" charset="0"/>
                <a:ea typeface="Aptos" panose="020B0004020202020204" pitchFamily="34" charset="0"/>
                <a:cs typeface="Times New Roman" panose="02020603050405020304" pitchFamily="18" charset="0"/>
              </a:rPr>
              <a:t>increase</a:t>
            </a:r>
            <a:r>
              <a:rPr lang="en-US" sz="1800" kern="100">
                <a:effectLst/>
                <a:latin typeface="Aptos" panose="020B0004020202020204" pitchFamily="34" charset="0"/>
                <a:ea typeface="Aptos" panose="020B0004020202020204" pitchFamily="34" charset="0"/>
                <a:cs typeface="Times New Roman" panose="02020603050405020304" pitchFamily="18" charset="0"/>
              </a:rPr>
              <a:t>d</a:t>
            </a:r>
            <a:r>
              <a:rPr lang="en-BE" sz="1800" kern="100">
                <a:effectLst/>
                <a:latin typeface="Aptos" panose="020B0004020202020204" pitchFamily="34" charset="0"/>
                <a:ea typeface="Aptos" panose="020B0004020202020204" pitchFamily="34" charset="0"/>
                <a:cs typeface="Times New Roman" panose="02020603050405020304" pitchFamily="18" charset="0"/>
              </a:rPr>
              <a:t>. </a:t>
            </a:r>
            <a:r>
              <a:rPr lang="en-GB" sz="1800" kern="100">
                <a:effectLst/>
                <a:latin typeface="Aptos" panose="020B0004020202020204" pitchFamily="34" charset="0"/>
                <a:ea typeface="Aptos" panose="020B0004020202020204" pitchFamily="34" charset="0"/>
                <a:cs typeface="Times New Roman" panose="02020603050405020304" pitchFamily="18" charset="0"/>
              </a:rPr>
              <a:t>There is therefore a clear correlation between the increasing number of OMPs and the rising expenditure.</a:t>
            </a:r>
            <a:endParaRPr lang="en-BE" sz="18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en-US"/>
          </a:p>
          <a:p>
            <a:r>
              <a:rPr lang="en-US"/>
              <a:t>France: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a:effectLst/>
                <a:latin typeface="Aptos" panose="020B0004020202020204" pitchFamily="34" charset="0"/>
                <a:ea typeface="Aptos" panose="020B0004020202020204" pitchFamily="34" charset="0"/>
                <a:cs typeface="Times New Roman" panose="02020603050405020304" pitchFamily="18" charset="0"/>
              </a:rPr>
              <a:t>The statistic shows the average annual growth rate of orphan drugs compared to the global drug market. Orphan expenditure has almost doubled since 2019, with an average annual growth rate standing at +20.4% over the 2019-22 period compared to +3.4% for non-orphan drugs.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GB" sz="1800" kern="100">
                <a:effectLst/>
                <a:latin typeface="Corbel" panose="020B0503020204020204" pitchFamily="34" charset="0"/>
                <a:ea typeface="Calibri" panose="020F0502020204030204" pitchFamily="34" charset="0"/>
                <a:cs typeface="Times New Roman" panose="02020603050405020304" pitchFamily="18" charset="0"/>
              </a:rPr>
              <a:t>The share of orphan expenditure in the total pharmaceutical expenditure in 2022 stood at 7.4% (net prices), compared to 4.7% in 2019.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Overall, respondents reported an increasingly greater share of orphan expenditure in the total pharma expenditure, with interannual growth rates higher than in the global drug market. Significant costs are associated to former orphan drugs (which lost orphan status). </a:t>
            </a:r>
          </a:p>
          <a:p>
            <a:r>
              <a:rPr lang="en-US"/>
              <a:t>The fastest growing therapeutic area is oncology.</a:t>
            </a:r>
          </a:p>
        </p:txBody>
      </p:sp>
      <p:sp>
        <p:nvSpPr>
          <p:cNvPr id="4" name="Slide Number Placeholder 3"/>
          <p:cNvSpPr>
            <a:spLocks noGrp="1"/>
          </p:cNvSpPr>
          <p:nvPr>
            <p:ph type="sldNum" sz="quarter" idx="5"/>
          </p:nvPr>
        </p:nvSpPr>
        <p:spPr/>
        <p:txBody>
          <a:bodyPr/>
          <a:lstStyle/>
          <a:p>
            <a:fld id="{97CE7CFC-9154-42DB-AE12-097D799242F4}" type="slidenum">
              <a:rPr lang="fr-BE" altLang="en-US" smtClean="0"/>
              <a:pPr/>
              <a:t>8</a:t>
            </a:fld>
            <a:endParaRPr lang="fr-BE" altLang="en-US"/>
          </a:p>
        </p:txBody>
      </p:sp>
    </p:spTree>
    <p:extLst>
      <p:ext uri="{BB962C8B-B14F-4D97-AF65-F5344CB8AC3E}">
        <p14:creationId xmlns:p14="http://schemas.microsoft.com/office/powerpoint/2010/main" val="148132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Fourth finding: pharmaceutical expenditure is increasing at a faster pace in the realm of rare diseases.</a:t>
            </a:r>
          </a:p>
          <a:p>
            <a:endParaRPr lang="en-US" dirty="0"/>
          </a:p>
          <a:p>
            <a:r>
              <a:rPr lang="en-US" dirty="0"/>
              <a:t>Sweden:</a:t>
            </a:r>
          </a:p>
          <a:p>
            <a:r>
              <a:rPr lang="en-BE" sz="1200" kern="100" dirty="0">
                <a:effectLst/>
                <a:latin typeface="Corbel" panose="020B0503020204020204" pitchFamily="34" charset="0"/>
                <a:ea typeface="Calibri" panose="020F0502020204030204" pitchFamily="34" charset="0"/>
                <a:cs typeface="Arial" panose="020B0604020202020204" pitchFamily="34" charset="0"/>
              </a:rPr>
              <a:t>Orphan pharmaceutical expenditure is </a:t>
            </a:r>
            <a:r>
              <a:rPr lang="en-US" sz="1200" kern="100" dirty="0">
                <a:effectLst/>
                <a:latin typeface="Corbel" panose="020B0503020204020204" pitchFamily="34" charset="0"/>
                <a:ea typeface="Calibri" panose="020F0502020204030204" pitchFamily="34" charset="0"/>
                <a:cs typeface="Arial" panose="020B0604020202020204" pitchFamily="34" charset="0"/>
              </a:rPr>
              <a:t>surging </a:t>
            </a:r>
            <a:r>
              <a:rPr lang="en-BE" sz="1200" kern="100" dirty="0">
                <a:effectLst/>
                <a:latin typeface="Corbel" panose="020B0503020204020204" pitchFamily="34" charset="0"/>
                <a:ea typeface="Calibri" panose="020F0502020204030204" pitchFamily="34" charset="0"/>
                <a:cs typeface="Arial" panose="020B0604020202020204" pitchFamily="34" charset="0"/>
              </a:rPr>
              <a:t>in recent years. The interannual growth rate was particularly high from 2022 to 2023 </a:t>
            </a:r>
            <a:r>
              <a:rPr lang="en-US" sz="1200" kern="100" dirty="0">
                <a:effectLst/>
                <a:latin typeface="Corbel" panose="020B0503020204020204" pitchFamily="34" charset="0"/>
                <a:ea typeface="Calibri" panose="020F0502020204030204" pitchFamily="34" charset="0"/>
                <a:cs typeface="Arial" panose="020B0604020202020204" pitchFamily="34" charset="0"/>
              </a:rPr>
              <a:t>and </a:t>
            </a:r>
            <a:r>
              <a:rPr lang="en-BE" sz="1200" kern="100" dirty="0">
                <a:effectLst/>
                <a:latin typeface="Corbel" panose="020B0503020204020204" pitchFamily="34" charset="0"/>
                <a:ea typeface="Calibri" panose="020F0502020204030204" pitchFamily="34" charset="0"/>
                <a:cs typeface="Arial" panose="020B0604020202020204" pitchFamily="34" charset="0"/>
              </a:rPr>
              <a:t>reached +26.2%, exceeding 6 billion SEK in expenditure. The previous variation between 2021 and 2022 stood at +6.8%. This growth trend includes both </a:t>
            </a:r>
            <a:r>
              <a:rPr lang="en-US" sz="1200" kern="100" dirty="0">
                <a:effectLst/>
                <a:latin typeface="Corbel" panose="020B0503020204020204" pitchFamily="34" charset="0"/>
                <a:ea typeface="Calibri" panose="020F0502020204030204" pitchFamily="34" charset="0"/>
                <a:cs typeface="Arial" panose="020B0604020202020204" pitchFamily="34" charset="0"/>
              </a:rPr>
              <a:t>‘active’ </a:t>
            </a:r>
            <a:r>
              <a:rPr lang="en-BE" sz="1200" kern="100" dirty="0">
                <a:effectLst/>
                <a:latin typeface="Corbel" panose="020B0503020204020204" pitchFamily="34" charset="0"/>
                <a:ea typeface="Calibri" panose="020F0502020204030204" pitchFamily="34" charset="0"/>
                <a:cs typeface="Arial" panose="020B0604020202020204" pitchFamily="34" charset="0"/>
              </a:rPr>
              <a:t>orphan </a:t>
            </a:r>
            <a:r>
              <a:rPr lang="en-US" sz="1200" kern="100" dirty="0">
                <a:effectLst/>
                <a:latin typeface="Corbel" panose="020B0503020204020204" pitchFamily="34" charset="0"/>
                <a:ea typeface="Calibri" panose="020F0502020204030204" pitchFamily="34" charset="0"/>
                <a:cs typeface="Arial" panose="020B0604020202020204" pitchFamily="34" charset="0"/>
              </a:rPr>
              <a:t>drugs [light blue line] and ‘inactive’ (former) orphan drugs [dark blue line]. For the latter, increase in expenditure was higher and reached +35.1% in 2023.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Overall, respondents reported an increasingly greater share of orphan expenditure in the total pharma expenditure, with interannual growth rates higher than in the global drug market. Significant costs are associated to former orphan drugs (which lost orphan status). </a:t>
            </a:r>
          </a:p>
          <a:p>
            <a:r>
              <a:rPr lang="en-US" dirty="0"/>
              <a:t>The fastest growing therapeutic area is oncology.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7CE7CFC-9154-42DB-AE12-097D799242F4}" type="slidenum">
              <a:rPr lang="fr-BE" altLang="en-US" smtClean="0"/>
              <a:pPr/>
              <a:t>9</a:t>
            </a:fld>
            <a:endParaRPr lang="fr-BE" altLang="en-US"/>
          </a:p>
        </p:txBody>
      </p:sp>
    </p:spTree>
    <p:extLst>
      <p:ext uri="{BB962C8B-B14F-4D97-AF65-F5344CB8AC3E}">
        <p14:creationId xmlns:p14="http://schemas.microsoft.com/office/powerpoint/2010/main" val="1122062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464BB7ED-B161-407E-A0A6-1E2C5E96E3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29591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B5BE76D-FEA0-42FB-8799-93056A6B3FF0}"/>
              </a:ext>
            </a:extLst>
          </p:cNvPr>
          <p:cNvSpPr/>
          <p:nvPr userDrawn="1"/>
        </p:nvSpPr>
        <p:spPr>
          <a:xfrm>
            <a:off x="0" y="1870645"/>
            <a:ext cx="9144000" cy="5081587"/>
          </a:xfrm>
          <a:prstGeom prst="rect">
            <a:avLst/>
          </a:prstGeom>
          <a:solidFill>
            <a:srgbClr val="0D318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6" name="Image 8">
            <a:extLst>
              <a:ext uri="{FF2B5EF4-FFF2-40B4-BE49-F238E27FC236}">
                <a16:creationId xmlns:a16="http://schemas.microsoft.com/office/drawing/2014/main" id="{1A314981-5607-4F7D-ABD0-85A5DE8C4C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07757" y="2614389"/>
            <a:ext cx="53975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143000" y="1870645"/>
            <a:ext cx="6858000" cy="2074127"/>
          </a:xfrm>
          <a:prstGeom prst="rect">
            <a:avLst/>
          </a:prstGeom>
        </p:spPr>
        <p:txBody>
          <a:bodyPr anchor="b"/>
          <a:lstStyle>
            <a:lvl1pPr algn="ctr">
              <a:defRPr sz="4500" baseline="0">
                <a:solidFill>
                  <a:srgbClr val="E57B00"/>
                </a:solidFill>
                <a:latin typeface="Felbridge" charset="0"/>
                <a:ea typeface="Felbridge" charset="0"/>
                <a:cs typeface="Felbridge" charset="0"/>
              </a:defRPr>
            </a:lvl1pPr>
          </a:lstStyle>
          <a:p>
            <a:endParaRPr lang="fr-FR"/>
          </a:p>
        </p:txBody>
      </p:sp>
      <p:sp>
        <p:nvSpPr>
          <p:cNvPr id="3" name="Sous-titre 2"/>
          <p:cNvSpPr>
            <a:spLocks noGrp="1"/>
          </p:cNvSpPr>
          <p:nvPr>
            <p:ph type="subTitle" idx="1"/>
          </p:nvPr>
        </p:nvSpPr>
        <p:spPr>
          <a:xfrm>
            <a:off x="1143000" y="5720577"/>
            <a:ext cx="6858000" cy="1014760"/>
          </a:xfrm>
          <a:prstGeom prst="rect">
            <a:avLst/>
          </a:prstGeom>
        </p:spPr>
        <p:txBody>
          <a:bodyPr/>
          <a:lstStyle>
            <a:lvl1pPr marL="0" indent="0" algn="ctr">
              <a:buNone/>
              <a:defRPr sz="2800">
                <a:solidFill>
                  <a:schemeClr val="bg1"/>
                </a:solidFill>
                <a:latin typeface="Felbridge" charset="0"/>
                <a:ea typeface="Felbridge" charset="0"/>
                <a:cs typeface="Felbridge"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endParaRPr lang="fr-FR"/>
          </a:p>
        </p:txBody>
      </p:sp>
    </p:spTree>
    <p:extLst>
      <p:ext uri="{BB962C8B-B14F-4D97-AF65-F5344CB8AC3E}">
        <p14:creationId xmlns:p14="http://schemas.microsoft.com/office/powerpoint/2010/main" val="168833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AA1E9C-65F3-4F62-B2E2-4CF4D81C56C0}"/>
              </a:ext>
            </a:extLst>
          </p:cNvPr>
          <p:cNvSpPr/>
          <p:nvPr userDrawn="1"/>
        </p:nvSpPr>
        <p:spPr>
          <a:xfrm>
            <a:off x="0" y="38583"/>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3" name="Image 6">
            <a:extLst>
              <a:ext uri="{FF2B5EF4-FFF2-40B4-BE49-F238E27FC236}">
                <a16:creationId xmlns:a16="http://schemas.microsoft.com/office/drawing/2014/main" id="{673E7B58-B061-49FC-B403-9EAEC0AE32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7163" y="134938"/>
            <a:ext cx="14001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D1861C3-9C5C-49AA-AFCF-04B99B74479F}"/>
              </a:ext>
            </a:extLst>
          </p:cNvPr>
          <p:cNvSpPr txBox="1"/>
          <p:nvPr userDrawn="1"/>
        </p:nvSpPr>
        <p:spPr>
          <a:xfrm>
            <a:off x="845668" y="4193414"/>
            <a:ext cx="6682678" cy="2620525"/>
          </a:xfrm>
          <a:prstGeom prst="rect">
            <a:avLst/>
          </a:prstGeom>
          <a:noFill/>
          <a:effectLst>
            <a:outerShdw blurRad="50800" dist="50800" dir="5400000" algn="ctr" rotWithShape="0">
              <a:srgbClr val="000000">
                <a:alpha val="0"/>
              </a:srgbClr>
            </a:outerShdw>
          </a:effectLst>
        </p:spPr>
        <p:txBody>
          <a:bodyPr wrap="square" rtlCol="0">
            <a:spAutoFit/>
          </a:bodyPr>
          <a:lstStyle/>
          <a:p>
            <a:endParaRPr lang="fr-BE"/>
          </a:p>
        </p:txBody>
      </p:sp>
    </p:spTree>
    <p:extLst>
      <p:ext uri="{BB962C8B-B14F-4D97-AF65-F5344CB8AC3E}">
        <p14:creationId xmlns:p14="http://schemas.microsoft.com/office/powerpoint/2010/main" val="97630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1D614A-411D-478D-8763-65C58D4F5C18}"/>
              </a:ext>
            </a:extLst>
          </p:cNvPr>
          <p:cNvSpPr/>
          <p:nvPr userDrawn="1"/>
        </p:nvSpPr>
        <p:spPr>
          <a:xfrm>
            <a:off x="0" y="0"/>
            <a:ext cx="9144000" cy="5081588"/>
          </a:xfrm>
          <a:prstGeom prst="rect">
            <a:avLst/>
          </a:prstGeom>
          <a:solidFill>
            <a:srgbClr val="0D318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4" name="Image 9">
            <a:extLst>
              <a:ext uri="{FF2B5EF4-FFF2-40B4-BE49-F238E27FC236}">
                <a16:creationId xmlns:a16="http://schemas.microsoft.com/office/drawing/2014/main" id="{8DF5A322-CE06-495A-8266-2190617979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278438"/>
            <a:ext cx="30908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a:extLst>
              <a:ext uri="{FF2B5EF4-FFF2-40B4-BE49-F238E27FC236}">
                <a16:creationId xmlns:a16="http://schemas.microsoft.com/office/drawing/2014/main" id="{A00D3B7D-E570-487B-B969-422912D97920}"/>
              </a:ext>
            </a:extLst>
          </p:cNvPr>
          <p:cNvPicPr>
            <a:picLocks noChangeAspect="1"/>
          </p:cNvPicPr>
          <p:nvPr userDrawn="1"/>
        </p:nvPicPr>
        <p:blipFill rotWithShape="1">
          <a:blip r:embed="rId3"/>
          <a:srcRect t="56891" r="43204" b="6939"/>
          <a:stretch/>
        </p:blipFill>
        <p:spPr bwMode="auto">
          <a:xfrm>
            <a:off x="3939657" y="5508149"/>
            <a:ext cx="4833871" cy="100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hasCustomPrompt="1"/>
          </p:nvPr>
        </p:nvSpPr>
        <p:spPr>
          <a:xfrm>
            <a:off x="628650" y="2893744"/>
            <a:ext cx="7886700" cy="1428750"/>
          </a:xfrm>
          <a:prstGeom prst="rect">
            <a:avLst/>
          </a:prstGeom>
        </p:spPr>
        <p:txBody>
          <a:bodyPr>
            <a:normAutofit/>
          </a:bodyPr>
          <a:lstStyle>
            <a:lvl1pPr algn="ctr">
              <a:defRPr sz="1875" b="1" i="0">
                <a:solidFill>
                  <a:srgbClr val="E57B00"/>
                </a:solidFill>
                <a:latin typeface="Felbridge" charset="0"/>
                <a:ea typeface="Felbridge" charset="0"/>
                <a:cs typeface="Felbridge" charset="0"/>
              </a:defRPr>
            </a:lvl1pPr>
          </a:lstStyle>
          <a:p>
            <a:r>
              <a:rPr lang="fr-FR" err="1"/>
              <a:t>Thanks</a:t>
            </a:r>
            <a:r>
              <a:rPr lang="fr-FR"/>
              <a:t> for </a:t>
            </a:r>
            <a:r>
              <a:rPr lang="fr-FR" err="1"/>
              <a:t>your</a:t>
            </a:r>
            <a:r>
              <a:rPr lang="fr-FR"/>
              <a:t> attention!</a:t>
            </a:r>
          </a:p>
        </p:txBody>
      </p:sp>
      <p:sp>
        <p:nvSpPr>
          <p:cNvPr id="6" name="AutoShape 22" descr="Home | International Social Security Association (ISSA)">
            <a:extLst>
              <a:ext uri="{FF2B5EF4-FFF2-40B4-BE49-F238E27FC236}">
                <a16:creationId xmlns:a16="http://schemas.microsoft.com/office/drawing/2014/main" id="{F9FE2CB3-CA37-403E-830E-5558C7522C0E}"/>
              </a:ext>
            </a:extLst>
          </p:cNvPr>
          <p:cNvSpPr>
            <a:spLocks noChangeAspect="1" noChangeArrowheads="1"/>
          </p:cNvSpPr>
          <p:nvPr userDrawn="1"/>
        </p:nvSpPr>
        <p:spPr bwMode="auto">
          <a:xfrm>
            <a:off x="4546748" y="3403748"/>
            <a:ext cx="177652" cy="1776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extLst>
      <p:ext uri="{BB962C8B-B14F-4D97-AF65-F5344CB8AC3E}">
        <p14:creationId xmlns:p14="http://schemas.microsoft.com/office/powerpoint/2010/main" val="129098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ＭＳ Ｐゴシック" pitchFamily="-92" charset="-128"/>
          <a:cs typeface="ＭＳ Ｐゴシック" pitchFamily="-92" charset="-128"/>
        </a:defRPr>
      </a:lvl1pPr>
      <a:lvl2pPr algn="l" rtl="0" eaLnBrk="0" fontAlgn="base" hangingPunct="0">
        <a:lnSpc>
          <a:spcPct val="90000"/>
        </a:lnSpc>
        <a:spcBef>
          <a:spcPct val="0"/>
        </a:spcBef>
        <a:spcAft>
          <a:spcPct val="0"/>
        </a:spcAft>
        <a:defRPr sz="3300">
          <a:solidFill>
            <a:schemeClr val="tx1"/>
          </a:solidFill>
          <a:latin typeface="Calibri Light" charset="0"/>
          <a:ea typeface="ＭＳ Ｐゴシック" pitchFamily="-92" charset="-128"/>
          <a:cs typeface="ＭＳ Ｐゴシック" pitchFamily="-92" charset="-128"/>
        </a:defRPr>
      </a:lvl2pPr>
      <a:lvl3pPr algn="l" rtl="0" eaLnBrk="0" fontAlgn="base" hangingPunct="0">
        <a:lnSpc>
          <a:spcPct val="90000"/>
        </a:lnSpc>
        <a:spcBef>
          <a:spcPct val="0"/>
        </a:spcBef>
        <a:spcAft>
          <a:spcPct val="0"/>
        </a:spcAft>
        <a:defRPr sz="3300">
          <a:solidFill>
            <a:schemeClr val="tx1"/>
          </a:solidFill>
          <a:latin typeface="Calibri Light" charset="0"/>
          <a:ea typeface="ＭＳ Ｐゴシック" pitchFamily="-92" charset="-128"/>
          <a:cs typeface="ＭＳ Ｐゴシック" pitchFamily="-92" charset="-128"/>
        </a:defRPr>
      </a:lvl3pPr>
      <a:lvl4pPr algn="l" rtl="0" eaLnBrk="0" fontAlgn="base" hangingPunct="0">
        <a:lnSpc>
          <a:spcPct val="90000"/>
        </a:lnSpc>
        <a:spcBef>
          <a:spcPct val="0"/>
        </a:spcBef>
        <a:spcAft>
          <a:spcPct val="0"/>
        </a:spcAft>
        <a:defRPr sz="3300">
          <a:solidFill>
            <a:schemeClr val="tx1"/>
          </a:solidFill>
          <a:latin typeface="Calibri Light" charset="0"/>
          <a:ea typeface="ＭＳ Ｐゴシック" pitchFamily="-92" charset="-128"/>
          <a:cs typeface="ＭＳ Ｐゴシック" pitchFamily="-92" charset="-128"/>
        </a:defRPr>
      </a:lvl4pPr>
      <a:lvl5pPr algn="l" rtl="0" eaLnBrk="0" fontAlgn="base" hangingPunct="0">
        <a:lnSpc>
          <a:spcPct val="90000"/>
        </a:lnSpc>
        <a:spcBef>
          <a:spcPct val="0"/>
        </a:spcBef>
        <a:spcAft>
          <a:spcPct val="0"/>
        </a:spcAft>
        <a:defRPr sz="3300">
          <a:solidFill>
            <a:schemeClr val="tx1"/>
          </a:solidFill>
          <a:latin typeface="Calibri Light" charset="0"/>
          <a:ea typeface="ＭＳ Ｐゴシック" pitchFamily="-92" charset="-128"/>
          <a:cs typeface="ＭＳ Ｐゴシック" pitchFamily="-92" charset="-128"/>
        </a:defRPr>
      </a:lvl5pPr>
      <a:lvl6pPr marL="342875" algn="l" rtl="0" eaLnBrk="1" fontAlgn="base" hangingPunct="1">
        <a:lnSpc>
          <a:spcPct val="90000"/>
        </a:lnSpc>
        <a:spcBef>
          <a:spcPct val="0"/>
        </a:spcBef>
        <a:spcAft>
          <a:spcPct val="0"/>
        </a:spcAft>
        <a:defRPr sz="3300">
          <a:solidFill>
            <a:schemeClr val="tx1"/>
          </a:solidFill>
          <a:latin typeface="Calibri Light" charset="0"/>
        </a:defRPr>
      </a:lvl6pPr>
      <a:lvl7pPr marL="685749" algn="l" rtl="0" eaLnBrk="1" fontAlgn="base" hangingPunct="1">
        <a:lnSpc>
          <a:spcPct val="90000"/>
        </a:lnSpc>
        <a:spcBef>
          <a:spcPct val="0"/>
        </a:spcBef>
        <a:spcAft>
          <a:spcPct val="0"/>
        </a:spcAft>
        <a:defRPr sz="3300">
          <a:solidFill>
            <a:schemeClr val="tx1"/>
          </a:solidFill>
          <a:latin typeface="Calibri Light" charset="0"/>
        </a:defRPr>
      </a:lvl7pPr>
      <a:lvl8pPr marL="1028624" algn="l" rtl="0" eaLnBrk="1" fontAlgn="base" hangingPunct="1">
        <a:lnSpc>
          <a:spcPct val="90000"/>
        </a:lnSpc>
        <a:spcBef>
          <a:spcPct val="0"/>
        </a:spcBef>
        <a:spcAft>
          <a:spcPct val="0"/>
        </a:spcAft>
        <a:defRPr sz="3300">
          <a:solidFill>
            <a:schemeClr val="tx1"/>
          </a:solidFill>
          <a:latin typeface="Calibri Light" charset="0"/>
        </a:defRPr>
      </a:lvl8pPr>
      <a:lvl9pPr marL="1371498" algn="l" rtl="0" eaLnBrk="1" fontAlgn="base" hangingPunct="1">
        <a:lnSpc>
          <a:spcPct val="90000"/>
        </a:lnSpc>
        <a:spcBef>
          <a:spcPct val="0"/>
        </a:spcBef>
        <a:spcAft>
          <a:spcPct val="0"/>
        </a:spcAft>
        <a:defRPr sz="3300">
          <a:solidFill>
            <a:schemeClr val="tx1"/>
          </a:solidFill>
          <a:latin typeface="Calibri Light" charset="0"/>
        </a:defRPr>
      </a:lvl9pPr>
    </p:titleStyle>
    <p:bodyStyle>
      <a:lvl1pPr marL="169863" indent="-169863"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ＭＳ Ｐゴシック" pitchFamily="-92" charset="-128"/>
          <a:cs typeface="ＭＳ Ｐゴシック" pitchFamily="-92" charset="-128"/>
        </a:defRPr>
      </a:lvl1pPr>
      <a:lvl2pPr marL="512763" indent="-169863"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ＭＳ Ｐゴシック" pitchFamily="-92" charset="-128"/>
          <a:cs typeface="+mn-cs"/>
        </a:defRPr>
      </a:lvl2pPr>
      <a:lvl3pPr marL="855663" indent="-169863"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ＭＳ Ｐゴシック" pitchFamily="-92" charset="-128"/>
          <a:cs typeface="+mn-cs"/>
        </a:defRPr>
      </a:lvl3pPr>
      <a:lvl4pPr marL="1198563" indent="-169863"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ＭＳ Ｐゴシック" pitchFamily="-92" charset="-128"/>
          <a:cs typeface="+mn-cs"/>
        </a:defRPr>
      </a:lvl4pPr>
      <a:lvl5pPr marL="1541463" indent="-169863"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ＭＳ Ｐゴシック" pitchFamily="-92" charset="-128"/>
          <a:cs typeface="+mn-cs"/>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9501F78-6E24-40FA-AF3F-5A8AC6764266}"/>
              </a:ext>
            </a:extLst>
          </p:cNvPr>
          <p:cNvSpPr>
            <a:spLocks noGrp="1"/>
          </p:cNvSpPr>
          <p:nvPr>
            <p:ph type="ctrTitle"/>
          </p:nvPr>
        </p:nvSpPr>
        <p:spPr bwMode="auto">
          <a:xfrm>
            <a:off x="1143000" y="3186411"/>
            <a:ext cx="6858000" cy="140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0" compatLnSpc="1">
            <a:prstTxWarp prst="textNoShape">
              <a:avLst/>
            </a:prstTxWarp>
          </a:bodyPr>
          <a:lstStyle/>
          <a:p>
            <a:pPr eaLnBrk="1" hangingPunct="1"/>
            <a:r>
              <a:rPr lang="fr-BE" altLang="fr-FR" sz="3000" b="1">
                <a:latin typeface="Open sans"/>
                <a:ea typeface="Open sans"/>
                <a:cs typeface="Open sans"/>
              </a:rPr>
              <a:t>Trends in </a:t>
            </a:r>
            <a:br>
              <a:rPr lang="fr-BE" altLang="fr-FR" sz="3000" b="1">
                <a:latin typeface="Open sans" panose="020B0606030504020204" pitchFamily="34" charset="0"/>
                <a:ea typeface="Open sans" panose="020B0606030504020204" pitchFamily="34" charset="0"/>
                <a:cs typeface="Open sans" panose="020B0606030504020204" pitchFamily="34" charset="0"/>
              </a:rPr>
            </a:br>
            <a:r>
              <a:rPr lang="fr-BE" altLang="fr-FR" sz="3000" b="1" err="1">
                <a:latin typeface="Open sans"/>
                <a:ea typeface="Open sans"/>
                <a:cs typeface="Open sans"/>
              </a:rPr>
              <a:t>pharmaceutical</a:t>
            </a:r>
            <a:r>
              <a:rPr lang="fr-BE" altLang="fr-FR" sz="3000" b="1">
                <a:latin typeface="Open sans"/>
                <a:ea typeface="Open sans"/>
                <a:cs typeface="Open sans"/>
              </a:rPr>
              <a:t> </a:t>
            </a:r>
            <a:r>
              <a:rPr lang="fr-BE" altLang="fr-FR" sz="3000" b="1" err="1">
                <a:latin typeface="Open sans"/>
                <a:ea typeface="Open sans"/>
                <a:cs typeface="Open sans"/>
              </a:rPr>
              <a:t>expenditure</a:t>
            </a:r>
            <a:br>
              <a:rPr lang="fr-BE" altLang="fr-FR" sz="3000" b="1">
                <a:latin typeface="Open sans"/>
                <a:ea typeface="Open sans"/>
                <a:cs typeface="Open sans"/>
              </a:rPr>
            </a:br>
            <a:br>
              <a:rPr lang="fr-BE" altLang="fr-FR" sz="3000" b="1">
                <a:latin typeface="Open sans"/>
                <a:ea typeface="Open sans"/>
                <a:cs typeface="Open sans"/>
              </a:rPr>
            </a:br>
            <a:r>
              <a:rPr lang="fr-BE" altLang="fr-FR" sz="3000" b="1">
                <a:latin typeface="Open sans"/>
                <a:ea typeface="Open sans"/>
                <a:cs typeface="Open sans"/>
              </a:rPr>
              <a:t>New report</a:t>
            </a:r>
            <a:br>
              <a:rPr lang="fr-BE" altLang="fr-FR" sz="3000" b="1">
                <a:latin typeface="Felbridge Std ExtraBold" charset="0"/>
                <a:ea typeface="ＭＳ Ｐゴシック" panose="020B0600070205080204" pitchFamily="34" charset="-128"/>
              </a:rPr>
            </a:br>
            <a:endParaRPr lang="fr-FR" altLang="fr-FR" sz="3000" b="1">
              <a:latin typeface="Felbridge Std ExtraBold" charset="0"/>
              <a:ea typeface="ＭＳ Ｐゴシック" panose="020B0600070205080204" pitchFamily="34" charset="-128"/>
            </a:endParaRPr>
          </a:p>
        </p:txBody>
      </p:sp>
      <p:sp>
        <p:nvSpPr>
          <p:cNvPr id="6147" name="Sous-titre 2">
            <a:extLst>
              <a:ext uri="{FF2B5EF4-FFF2-40B4-BE49-F238E27FC236}">
                <a16:creationId xmlns:a16="http://schemas.microsoft.com/office/drawing/2014/main" id="{CA452F1F-5517-4942-817A-79D1F82BDE28}"/>
              </a:ext>
            </a:extLst>
          </p:cNvPr>
          <p:cNvSpPr>
            <a:spLocks noGrp="1"/>
          </p:cNvSpPr>
          <p:nvPr>
            <p:ph type="subTitle" idx="1"/>
          </p:nvPr>
        </p:nvSpPr>
        <p:spPr bwMode="auto">
          <a:xfrm>
            <a:off x="1143000" y="5148263"/>
            <a:ext cx="6858000" cy="760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fr-FR" altLang="fr-FR">
                <a:latin typeface="Corbel"/>
                <a:ea typeface="ＭＳ Ｐゴシック"/>
              </a:rPr>
              <a:t>3rd ESIP </a:t>
            </a:r>
            <a:r>
              <a:rPr lang="fr-FR" altLang="fr-FR" err="1">
                <a:latin typeface="Corbel"/>
                <a:ea typeface="ＭＳ Ｐゴシック"/>
              </a:rPr>
              <a:t>Annual</a:t>
            </a:r>
            <a:r>
              <a:rPr lang="fr-FR" altLang="fr-FR">
                <a:latin typeface="Corbel"/>
                <a:ea typeface="ＭＳ Ｐゴシック"/>
              </a:rPr>
              <a:t> Forum</a:t>
            </a:r>
          </a:p>
          <a:p>
            <a:pPr eaLnBrk="1" hangingPunct="1"/>
            <a:r>
              <a:rPr lang="fr-FR" altLang="fr-FR">
                <a:latin typeface="Corbel"/>
                <a:ea typeface="ＭＳ Ｐゴシック"/>
              </a:rPr>
              <a:t>Brussels, 15 </a:t>
            </a:r>
            <a:r>
              <a:rPr lang="fr-FR" altLang="fr-FR" err="1">
                <a:latin typeface="Corbel"/>
                <a:ea typeface="ＭＳ Ｐゴシック"/>
              </a:rPr>
              <a:t>October</a:t>
            </a:r>
            <a:r>
              <a:rPr lang="fr-FR" altLang="fr-FR">
                <a:latin typeface="Corbel"/>
                <a:ea typeface="ＭＳ Ｐゴシック"/>
              </a:rPr>
              <a:t> 2024</a:t>
            </a:r>
            <a:endParaRPr lang="fr-FR" altLang="fr-FR">
              <a:latin typeface="Corbel" panose="020B050302020402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201F5A1A-55C1-54EE-06DA-7A261CA496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523" r="323" b="20607"/>
          <a:stretch/>
        </p:blipFill>
        <p:spPr bwMode="auto">
          <a:xfrm>
            <a:off x="6010664" y="247322"/>
            <a:ext cx="3029482" cy="912884"/>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71E8970A-0ADC-4365-A7BA-0948347F88DF}"/>
              </a:ext>
            </a:extLst>
          </p:cNvPr>
          <p:cNvSpPr>
            <a:spLocks noGrp="1"/>
          </p:cNvSpPr>
          <p:nvPr>
            <p:ph type="title"/>
          </p:nvPr>
        </p:nvSpPr>
        <p:spPr bwMode="auto">
          <a:xfrm>
            <a:off x="628650" y="3027363"/>
            <a:ext cx="7886700" cy="1071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eaLnBrk="1" hangingPunct="1"/>
            <a:br>
              <a:rPr lang="en-US" altLang="fr-FR" sz="1400">
                <a:solidFill>
                  <a:schemeClr val="tx1"/>
                </a:solidFill>
                <a:ea typeface="ＭＳ Ｐゴシック" panose="020B0600070205080204" pitchFamily="34" charset="-128"/>
              </a:rPr>
            </a:br>
            <a:br>
              <a:rPr lang="en-US" altLang="fr-FR" sz="1400">
                <a:solidFill>
                  <a:schemeClr val="tx1"/>
                </a:solidFill>
                <a:ea typeface="ＭＳ Ｐゴシック" panose="020B0600070205080204" pitchFamily="34" charset="-128"/>
              </a:rPr>
            </a:br>
            <a:endParaRPr lang="fr-FR" altLang="fr-FR" sz="1400">
              <a:ea typeface="ＭＳ Ｐゴシック" panose="020B0600070205080204" pitchFamily="34" charset="-128"/>
            </a:endParaRPr>
          </a:p>
        </p:txBody>
      </p:sp>
      <p:sp>
        <p:nvSpPr>
          <p:cNvPr id="2" name="Titre 1">
            <a:extLst>
              <a:ext uri="{FF2B5EF4-FFF2-40B4-BE49-F238E27FC236}">
                <a16:creationId xmlns:a16="http://schemas.microsoft.com/office/drawing/2014/main" id="{9522C60E-0655-B354-983D-E8CC2047D735}"/>
              </a:ext>
            </a:extLst>
          </p:cNvPr>
          <p:cNvSpPr txBox="1">
            <a:spLocks/>
          </p:cNvSpPr>
          <p:nvPr/>
        </p:nvSpPr>
        <p:spPr bwMode="auto">
          <a:xfrm>
            <a:off x="1286691" y="1780406"/>
            <a:ext cx="6858000" cy="1400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0" compatLnSpc="1">
            <a:prstTxWarp prst="textNoShape">
              <a:avLst/>
            </a:prstTxWarp>
            <a:normAutofit/>
          </a:bodyPr>
          <a:lstStyle>
            <a:lvl1pPr algn="ctr" rtl="0" eaLnBrk="0" fontAlgn="base" hangingPunct="0">
              <a:lnSpc>
                <a:spcPct val="90000"/>
              </a:lnSpc>
              <a:spcBef>
                <a:spcPct val="0"/>
              </a:spcBef>
              <a:spcAft>
                <a:spcPct val="0"/>
              </a:spcAft>
              <a:defRPr sz="1875" b="1" i="0" kern="1200">
                <a:solidFill>
                  <a:srgbClr val="E57B00"/>
                </a:solidFill>
                <a:latin typeface="Felbridge" charset="0"/>
                <a:ea typeface="Felbridge" charset="0"/>
                <a:cs typeface="Felbridge" charset="0"/>
              </a:defRPr>
            </a:lvl1pPr>
            <a:lvl2pPr algn="l" rtl="0" eaLnBrk="0" fontAlgn="base" hangingPunct="0">
              <a:lnSpc>
                <a:spcPct val="90000"/>
              </a:lnSpc>
              <a:spcBef>
                <a:spcPct val="0"/>
              </a:spcBef>
              <a:spcAft>
                <a:spcPct val="0"/>
              </a:spcAft>
              <a:defRPr sz="3300">
                <a:solidFill>
                  <a:schemeClr val="tx1"/>
                </a:solidFill>
                <a:latin typeface="Calibri Light" charset="0"/>
                <a:ea typeface="ＭＳ Ｐゴシック" pitchFamily="-92" charset="-128"/>
                <a:cs typeface="ＭＳ Ｐゴシック" pitchFamily="-92" charset="-128"/>
              </a:defRPr>
            </a:lvl2pPr>
            <a:lvl3pPr algn="l" rtl="0" eaLnBrk="0" fontAlgn="base" hangingPunct="0">
              <a:lnSpc>
                <a:spcPct val="90000"/>
              </a:lnSpc>
              <a:spcBef>
                <a:spcPct val="0"/>
              </a:spcBef>
              <a:spcAft>
                <a:spcPct val="0"/>
              </a:spcAft>
              <a:defRPr sz="3300">
                <a:solidFill>
                  <a:schemeClr val="tx1"/>
                </a:solidFill>
                <a:latin typeface="Calibri Light" charset="0"/>
                <a:ea typeface="ＭＳ Ｐゴシック" pitchFamily="-92" charset="-128"/>
                <a:cs typeface="ＭＳ Ｐゴシック" pitchFamily="-92" charset="-128"/>
              </a:defRPr>
            </a:lvl3pPr>
            <a:lvl4pPr algn="l" rtl="0" eaLnBrk="0" fontAlgn="base" hangingPunct="0">
              <a:lnSpc>
                <a:spcPct val="90000"/>
              </a:lnSpc>
              <a:spcBef>
                <a:spcPct val="0"/>
              </a:spcBef>
              <a:spcAft>
                <a:spcPct val="0"/>
              </a:spcAft>
              <a:defRPr sz="3300">
                <a:solidFill>
                  <a:schemeClr val="tx1"/>
                </a:solidFill>
                <a:latin typeface="Calibri Light" charset="0"/>
                <a:ea typeface="ＭＳ Ｐゴシック" pitchFamily="-92" charset="-128"/>
                <a:cs typeface="ＭＳ Ｐゴシック" pitchFamily="-92" charset="-128"/>
              </a:defRPr>
            </a:lvl4pPr>
            <a:lvl5pPr algn="l" rtl="0" eaLnBrk="0" fontAlgn="base" hangingPunct="0">
              <a:lnSpc>
                <a:spcPct val="90000"/>
              </a:lnSpc>
              <a:spcBef>
                <a:spcPct val="0"/>
              </a:spcBef>
              <a:spcAft>
                <a:spcPct val="0"/>
              </a:spcAft>
              <a:defRPr sz="3300">
                <a:solidFill>
                  <a:schemeClr val="tx1"/>
                </a:solidFill>
                <a:latin typeface="Calibri Light" charset="0"/>
                <a:ea typeface="ＭＳ Ｐゴシック" pitchFamily="-92" charset="-128"/>
                <a:cs typeface="ＭＳ Ｐゴシック" pitchFamily="-92" charset="-128"/>
              </a:defRPr>
            </a:lvl5pPr>
            <a:lvl6pPr marL="342875" algn="l" rtl="0" eaLnBrk="1" fontAlgn="base" hangingPunct="1">
              <a:lnSpc>
                <a:spcPct val="90000"/>
              </a:lnSpc>
              <a:spcBef>
                <a:spcPct val="0"/>
              </a:spcBef>
              <a:spcAft>
                <a:spcPct val="0"/>
              </a:spcAft>
              <a:defRPr sz="3300">
                <a:solidFill>
                  <a:schemeClr val="tx1"/>
                </a:solidFill>
                <a:latin typeface="Calibri Light" charset="0"/>
              </a:defRPr>
            </a:lvl6pPr>
            <a:lvl7pPr marL="685749" algn="l" rtl="0" eaLnBrk="1" fontAlgn="base" hangingPunct="1">
              <a:lnSpc>
                <a:spcPct val="90000"/>
              </a:lnSpc>
              <a:spcBef>
                <a:spcPct val="0"/>
              </a:spcBef>
              <a:spcAft>
                <a:spcPct val="0"/>
              </a:spcAft>
              <a:defRPr sz="3300">
                <a:solidFill>
                  <a:schemeClr val="tx1"/>
                </a:solidFill>
                <a:latin typeface="Calibri Light" charset="0"/>
              </a:defRPr>
            </a:lvl7pPr>
            <a:lvl8pPr marL="1028624" algn="l" rtl="0" eaLnBrk="1" fontAlgn="base" hangingPunct="1">
              <a:lnSpc>
                <a:spcPct val="90000"/>
              </a:lnSpc>
              <a:spcBef>
                <a:spcPct val="0"/>
              </a:spcBef>
              <a:spcAft>
                <a:spcPct val="0"/>
              </a:spcAft>
              <a:defRPr sz="3300">
                <a:solidFill>
                  <a:schemeClr val="tx1"/>
                </a:solidFill>
                <a:latin typeface="Calibri Light" charset="0"/>
              </a:defRPr>
            </a:lvl8pPr>
            <a:lvl9pPr marL="1371498" algn="l" rtl="0" eaLnBrk="1" fontAlgn="base" hangingPunct="1">
              <a:lnSpc>
                <a:spcPct val="90000"/>
              </a:lnSpc>
              <a:spcBef>
                <a:spcPct val="0"/>
              </a:spcBef>
              <a:spcAft>
                <a:spcPct val="0"/>
              </a:spcAft>
              <a:defRPr sz="3300">
                <a:solidFill>
                  <a:schemeClr val="tx1"/>
                </a:solidFill>
                <a:latin typeface="Calibri Light" charset="0"/>
              </a:defRPr>
            </a:lvl9pPr>
          </a:lstStyle>
          <a:p>
            <a:pPr eaLnBrk="1" hangingPunct="1"/>
            <a:r>
              <a:rPr lang="fr-BE" altLang="fr-FR" sz="3000" err="1">
                <a:latin typeface="Open sans" panose="020B0606030504020204" pitchFamily="34" charset="0"/>
                <a:ea typeface="Open sans" panose="020B0606030504020204" pitchFamily="34" charset="0"/>
                <a:cs typeface="Open sans" panose="020B0606030504020204" pitchFamily="34" charset="0"/>
              </a:rPr>
              <a:t>Thank</a:t>
            </a:r>
            <a:r>
              <a:rPr lang="fr-BE" altLang="fr-FR" sz="3000">
                <a:latin typeface="Open sans" panose="020B0606030504020204" pitchFamily="34" charset="0"/>
                <a:ea typeface="Open sans" panose="020B0606030504020204" pitchFamily="34" charset="0"/>
                <a:cs typeface="Open sans" panose="020B0606030504020204" pitchFamily="34" charset="0"/>
              </a:rPr>
              <a:t> </a:t>
            </a:r>
            <a:r>
              <a:rPr lang="fr-BE" altLang="fr-FR" sz="3000" err="1">
                <a:latin typeface="Open sans" panose="020B0606030504020204" pitchFamily="34" charset="0"/>
                <a:ea typeface="Open sans" panose="020B0606030504020204" pitchFamily="34" charset="0"/>
                <a:cs typeface="Open sans" panose="020B0606030504020204" pitchFamily="34" charset="0"/>
              </a:rPr>
              <a:t>you</a:t>
            </a:r>
            <a:r>
              <a:rPr lang="fr-BE" altLang="fr-FR" sz="3000">
                <a:latin typeface="Open sans" panose="020B0606030504020204" pitchFamily="34" charset="0"/>
                <a:ea typeface="Open sans" panose="020B0606030504020204" pitchFamily="34" charset="0"/>
                <a:cs typeface="Open sans" panose="020B0606030504020204" pitchFamily="34" charset="0"/>
              </a:rPr>
              <a:t> for </a:t>
            </a:r>
            <a:r>
              <a:rPr lang="fr-BE" altLang="fr-FR" sz="3000" err="1">
                <a:latin typeface="Open sans" panose="020B0606030504020204" pitchFamily="34" charset="0"/>
                <a:ea typeface="Open sans" panose="020B0606030504020204" pitchFamily="34" charset="0"/>
                <a:cs typeface="Open sans" panose="020B0606030504020204" pitchFamily="34" charset="0"/>
              </a:rPr>
              <a:t>your</a:t>
            </a:r>
            <a:r>
              <a:rPr lang="fr-BE" altLang="fr-FR" sz="3000">
                <a:latin typeface="Open sans" panose="020B0606030504020204" pitchFamily="34" charset="0"/>
                <a:ea typeface="Open sans" panose="020B0606030504020204" pitchFamily="34" charset="0"/>
                <a:cs typeface="Open sans" panose="020B0606030504020204" pitchFamily="34" charset="0"/>
              </a:rPr>
              <a:t> attention!</a:t>
            </a:r>
          </a:p>
          <a:p>
            <a:pPr eaLnBrk="1" hangingPunct="1"/>
            <a:r>
              <a:rPr lang="fr-BE" altLang="fr-FR" sz="3000" err="1">
                <a:latin typeface="Open sans" panose="020B0606030504020204" pitchFamily="34" charset="0"/>
                <a:ea typeface="Open sans" panose="020B0606030504020204" pitchFamily="34" charset="0"/>
                <a:cs typeface="Open sans" panose="020B0606030504020204" pitchFamily="34" charset="0"/>
              </a:rPr>
              <a:t>Any</a:t>
            </a:r>
            <a:r>
              <a:rPr lang="fr-BE" altLang="fr-FR" sz="3000">
                <a:latin typeface="Open sans" panose="020B0606030504020204" pitchFamily="34" charset="0"/>
                <a:ea typeface="Open sans" panose="020B0606030504020204" pitchFamily="34" charset="0"/>
                <a:cs typeface="Open sans" panose="020B0606030504020204" pitchFamily="34" charset="0"/>
              </a:rPr>
              <a:t> questions?</a:t>
            </a:r>
          </a:p>
        </p:txBody>
      </p:sp>
    </p:spTree>
    <p:extLst>
      <p:ext uri="{BB962C8B-B14F-4D97-AF65-F5344CB8AC3E}">
        <p14:creationId xmlns:p14="http://schemas.microsoft.com/office/powerpoint/2010/main" val="131044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83D9B-AA83-BD85-438B-A81140F10AA3}"/>
              </a:ext>
            </a:extLst>
          </p:cNvPr>
          <p:cNvSpPr txBox="1"/>
          <p:nvPr/>
        </p:nvSpPr>
        <p:spPr>
          <a:xfrm>
            <a:off x="2361774" y="956917"/>
            <a:ext cx="8288593" cy="553998"/>
          </a:xfrm>
          <a:prstGeom prst="rect">
            <a:avLst/>
          </a:prstGeom>
          <a:noFill/>
        </p:spPr>
        <p:txBody>
          <a:bodyPr wrap="square" lIns="91440" tIns="45720" rIns="91440" bIns="45720" rtlCol="0" anchor="t">
            <a:spAutoFit/>
          </a:bodyPr>
          <a:lstStyle/>
          <a:p>
            <a:r>
              <a:rPr lang="en-US" sz="3000" b="1">
                <a:solidFill>
                  <a:srgbClr val="E57B00"/>
                </a:solidFill>
                <a:latin typeface="Open sans"/>
                <a:ea typeface="Open sans"/>
                <a:cs typeface="Open sans"/>
              </a:rPr>
              <a:t>Trends in pharma expenditure </a:t>
            </a:r>
            <a:endParaRPr lang="en-BE" sz="3000" b="1">
              <a:solidFill>
                <a:srgbClr val="E57B00"/>
              </a:solidFill>
              <a:latin typeface="Open sans"/>
              <a:ea typeface="Open sans"/>
              <a:cs typeface="Open sans"/>
            </a:endParaRPr>
          </a:p>
        </p:txBody>
      </p:sp>
      <p:sp>
        <p:nvSpPr>
          <p:cNvPr id="3" name="TextBox 2">
            <a:extLst>
              <a:ext uri="{FF2B5EF4-FFF2-40B4-BE49-F238E27FC236}">
                <a16:creationId xmlns:a16="http://schemas.microsoft.com/office/drawing/2014/main" id="{6A128B31-82D0-0C18-12B9-EBAEC7852DC6}"/>
              </a:ext>
            </a:extLst>
          </p:cNvPr>
          <p:cNvSpPr txBox="1"/>
          <p:nvPr/>
        </p:nvSpPr>
        <p:spPr>
          <a:xfrm>
            <a:off x="540774" y="1972808"/>
            <a:ext cx="8288593" cy="830997"/>
          </a:xfrm>
          <a:prstGeom prst="rect">
            <a:avLst/>
          </a:prstGeom>
          <a:noFill/>
        </p:spPr>
        <p:txBody>
          <a:bodyPr wrap="square" rtlCol="0">
            <a:spAutoFit/>
          </a:bodyPr>
          <a:lstStyle/>
          <a:p>
            <a:r>
              <a:rPr lang="en-US" sz="2400" b="1" i="1" u="sng">
                <a:solidFill>
                  <a:srgbClr val="0D3183"/>
                </a:solidFill>
                <a:latin typeface="Open sans" panose="020B0606030504020204" pitchFamily="34" charset="0"/>
                <a:ea typeface="Open sans" panose="020B0606030504020204" pitchFamily="34" charset="0"/>
                <a:cs typeface="Open sans" panose="020B0606030504020204" pitchFamily="34" charset="0"/>
              </a:rPr>
              <a:t>Scope</a:t>
            </a:r>
          </a:p>
          <a:p>
            <a:r>
              <a:rPr lang="en-US" sz="2400">
                <a:latin typeface="Open sans" panose="020B0606030504020204" pitchFamily="34" charset="0"/>
                <a:ea typeface="Open sans" panose="020B0606030504020204" pitchFamily="34" charset="0"/>
                <a:cs typeface="Open sans" panose="020B0606030504020204" pitchFamily="34" charset="0"/>
              </a:rPr>
              <a:t>Is national public expenditure for medicines on the rise?</a:t>
            </a:r>
          </a:p>
        </p:txBody>
      </p:sp>
      <p:sp>
        <p:nvSpPr>
          <p:cNvPr id="4" name="TextBox 3">
            <a:extLst>
              <a:ext uri="{FF2B5EF4-FFF2-40B4-BE49-F238E27FC236}">
                <a16:creationId xmlns:a16="http://schemas.microsoft.com/office/drawing/2014/main" id="{20C39E92-7403-8D91-6EB8-AE59CF3E1A2E}"/>
              </a:ext>
            </a:extLst>
          </p:cNvPr>
          <p:cNvSpPr txBox="1"/>
          <p:nvPr/>
        </p:nvSpPr>
        <p:spPr>
          <a:xfrm>
            <a:off x="540773" y="3002471"/>
            <a:ext cx="8288593" cy="2000548"/>
          </a:xfrm>
          <a:prstGeom prst="rect">
            <a:avLst/>
          </a:prstGeom>
          <a:noFill/>
        </p:spPr>
        <p:txBody>
          <a:bodyPr wrap="square" rtlCol="0">
            <a:spAutoFit/>
          </a:bodyPr>
          <a:lstStyle/>
          <a:p>
            <a:r>
              <a:rPr lang="en-US" sz="2400" b="1" i="1" u="sng">
                <a:solidFill>
                  <a:srgbClr val="0D3183"/>
                </a:solidFill>
                <a:latin typeface="Open sans" panose="020B0606030504020204" pitchFamily="34" charset="0"/>
                <a:ea typeface="Open sans" panose="020B0606030504020204" pitchFamily="34" charset="0"/>
                <a:cs typeface="Open sans" panose="020B0606030504020204" pitchFamily="34" charset="0"/>
              </a:rPr>
              <a:t>Methodology</a:t>
            </a: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Latest trends in pharmaceutical expenditure and comparison with previous years</a:t>
            </a:r>
          </a:p>
          <a:p>
            <a:pPr marL="285750" indent="-28575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Drivers of pharmaceutical expenditure (prices, volumes, therapeutic areas)</a:t>
            </a:r>
          </a:p>
          <a:p>
            <a:pPr marL="285750" indent="-28575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16 respondents (15 EU MSs + Norway)</a:t>
            </a:r>
          </a:p>
        </p:txBody>
      </p:sp>
      <p:sp>
        <p:nvSpPr>
          <p:cNvPr id="5" name="TextBox 4">
            <a:extLst>
              <a:ext uri="{FF2B5EF4-FFF2-40B4-BE49-F238E27FC236}">
                <a16:creationId xmlns:a16="http://schemas.microsoft.com/office/drawing/2014/main" id="{BA9FBC85-788C-512F-681E-CCFF8852ECCC}"/>
              </a:ext>
            </a:extLst>
          </p:cNvPr>
          <p:cNvSpPr txBox="1"/>
          <p:nvPr/>
        </p:nvSpPr>
        <p:spPr>
          <a:xfrm>
            <a:off x="540773" y="5028387"/>
            <a:ext cx="8119900" cy="1692771"/>
          </a:xfrm>
          <a:prstGeom prst="rect">
            <a:avLst/>
          </a:prstGeom>
          <a:noFill/>
        </p:spPr>
        <p:txBody>
          <a:bodyPr wrap="square" lIns="91440" tIns="45720" rIns="91440" bIns="45720" rtlCol="0" anchor="t">
            <a:spAutoFit/>
          </a:bodyPr>
          <a:lstStyle/>
          <a:p>
            <a:pPr lvl="0">
              <a:buSzPts val="1000"/>
              <a:tabLst>
                <a:tab pos="457200" algn="l"/>
              </a:tabLst>
            </a:pPr>
            <a:r>
              <a:rPr lang="en-GB" sz="2400" b="1" i="1" u="sng">
                <a:solidFill>
                  <a:srgbClr val="0D3183"/>
                </a:solidFill>
                <a:latin typeface="Open sans" panose="020B0606030504020204" pitchFamily="34" charset="0"/>
                <a:ea typeface="Open sans" panose="020B0606030504020204" pitchFamily="34" charset="0"/>
                <a:cs typeface="Open sans" panose="020B0606030504020204" pitchFamily="34" charset="0"/>
              </a:rPr>
              <a:t>Limitations</a:t>
            </a:r>
          </a:p>
          <a:p>
            <a:pPr lvl="0">
              <a:buSzPts val="1000"/>
              <a:tabLst>
                <a:tab pos="457200" algn="l"/>
              </a:tabLst>
            </a:pPr>
            <a:r>
              <a:rPr lang="en-GB" sz="2000">
                <a:latin typeface="Open sans" panose="020B0606030504020204" pitchFamily="34" charset="0"/>
                <a:ea typeface="Open sans" panose="020B0606030504020204" pitchFamily="34" charset="0"/>
                <a:cs typeface="Open sans" panose="020B0606030504020204" pitchFamily="34" charset="0"/>
              </a:rPr>
              <a:t>Different parameters for data collection</a:t>
            </a:r>
          </a:p>
          <a:p>
            <a:pPr marL="342900" indent="-342900">
              <a:buSzPct val="100000"/>
              <a:buFont typeface="Wingdings" panose="05000000000000000000" pitchFamily="2" charset="2"/>
              <a:buChar char="§"/>
              <a:tabLst>
                <a:tab pos="457200" algn="l"/>
              </a:tabLst>
            </a:pPr>
            <a:r>
              <a:rPr lang="en-GB" sz="2000">
                <a:latin typeface="Open sans"/>
                <a:ea typeface="Open sans"/>
                <a:cs typeface="Open sans"/>
              </a:rPr>
              <a:t>Net VS list prices</a:t>
            </a:r>
          </a:p>
          <a:p>
            <a:pPr marL="342900" lvl="0" indent="-342900">
              <a:buSzPct val="100000"/>
              <a:buFont typeface="Wingdings" panose="05000000000000000000" pitchFamily="2" charset="2"/>
              <a:buChar char="§"/>
              <a:tabLst>
                <a:tab pos="457200" algn="l"/>
              </a:tabLst>
            </a:pPr>
            <a:r>
              <a:rPr lang="en-GB" sz="2000">
                <a:latin typeface="Open sans" panose="020B0606030504020204" pitchFamily="34" charset="0"/>
                <a:ea typeface="Open sans" panose="020B0606030504020204" pitchFamily="34" charset="0"/>
                <a:cs typeface="Open sans" panose="020B0606030504020204" pitchFamily="34" charset="0"/>
              </a:rPr>
              <a:t>In and/or out-patient care</a:t>
            </a:r>
          </a:p>
          <a:p>
            <a:pPr marL="342900" lvl="0" indent="-342900">
              <a:buSzPct val="100000"/>
              <a:buFont typeface="Wingdings" panose="05000000000000000000" pitchFamily="2" charset="2"/>
              <a:buChar char="§"/>
              <a:tabLst>
                <a:tab pos="457200" algn="l"/>
              </a:tabLst>
            </a:pPr>
            <a:r>
              <a:rPr lang="en-GB" sz="2000">
                <a:latin typeface="Open sans" panose="020B0606030504020204" pitchFamily="34" charset="0"/>
                <a:ea typeface="Open sans" panose="020B0606030504020204" pitchFamily="34" charset="0"/>
                <a:cs typeface="Open sans" panose="020B0606030504020204" pitchFamily="34" charset="0"/>
              </a:rPr>
              <a:t>Different reference years</a:t>
            </a:r>
            <a:endParaRPr lang="en-BE">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83D9B-AA83-BD85-438B-A81140F10AA3}"/>
              </a:ext>
            </a:extLst>
          </p:cNvPr>
          <p:cNvSpPr txBox="1"/>
          <p:nvPr/>
        </p:nvSpPr>
        <p:spPr>
          <a:xfrm>
            <a:off x="2037435" y="496035"/>
            <a:ext cx="8288593" cy="584775"/>
          </a:xfrm>
          <a:prstGeom prst="rect">
            <a:avLst/>
          </a:prstGeom>
          <a:noFill/>
        </p:spPr>
        <p:txBody>
          <a:bodyPr wrap="square" lIns="91440" tIns="45720" rIns="91440" bIns="45720" rtlCol="0" anchor="t">
            <a:spAutoFit/>
          </a:bodyPr>
          <a:lstStyle/>
          <a:p>
            <a:r>
              <a:rPr lang="en-US" sz="3200" b="1">
                <a:solidFill>
                  <a:srgbClr val="E57B00"/>
                </a:solidFill>
                <a:latin typeface="Open sans"/>
                <a:ea typeface="Open sans"/>
                <a:cs typeface="Open sans"/>
              </a:rPr>
              <a:t>We spend more for medicines</a:t>
            </a:r>
            <a:endParaRPr lang="en-BE" sz="3200" b="1">
              <a:solidFill>
                <a:srgbClr val="E57B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8B8442A8-CE0B-EA52-F289-7513D31EEAD8}"/>
              </a:ext>
            </a:extLst>
          </p:cNvPr>
          <p:cNvSpPr txBox="1"/>
          <p:nvPr/>
        </p:nvSpPr>
        <p:spPr>
          <a:xfrm>
            <a:off x="1061990" y="1155575"/>
            <a:ext cx="8399417" cy="461665"/>
          </a:xfrm>
          <a:prstGeom prst="rect">
            <a:avLst/>
          </a:prstGeom>
          <a:noFill/>
        </p:spPr>
        <p:txBody>
          <a:bodyPr wrap="square" lIns="91440" tIns="45720" rIns="91440" bIns="45720" rtlCol="0" anchor="t">
            <a:spAutoFit/>
          </a:bodyPr>
          <a:lstStyle/>
          <a:p>
            <a:pPr algn="ctr"/>
            <a:r>
              <a:rPr lang="en-US" sz="2400">
                <a:solidFill>
                  <a:srgbClr val="0D3183"/>
                </a:solidFill>
                <a:latin typeface="Open sans"/>
                <a:ea typeface="Open sans"/>
                <a:cs typeface="Open sans"/>
              </a:rPr>
              <a:t>Steady increase in both in-patient &amp; out-patient care</a:t>
            </a:r>
            <a:endParaRPr lang="en-BE" sz="2400">
              <a:solidFill>
                <a:srgbClr val="0D3183"/>
              </a:solidFill>
              <a:latin typeface="Open sans"/>
              <a:ea typeface="Open sans"/>
              <a:cs typeface="Open sans"/>
            </a:endParaRPr>
          </a:p>
        </p:txBody>
      </p:sp>
      <p:pic>
        <p:nvPicPr>
          <p:cNvPr id="5" name="Picture 4" descr="A graph of a number of people&#10;&#10;Description automatically generated with medium confidence">
            <a:extLst>
              <a:ext uri="{FF2B5EF4-FFF2-40B4-BE49-F238E27FC236}">
                <a16:creationId xmlns:a16="http://schemas.microsoft.com/office/drawing/2014/main" id="{680845A0-63DE-FA0E-BE71-2717C5189D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39321"/>
            <a:ext cx="4730417" cy="2392058"/>
          </a:xfrm>
          <a:prstGeom prst="rect">
            <a:avLst/>
          </a:prstGeom>
          <a:noFill/>
          <a:ln w="6350">
            <a:noFill/>
          </a:ln>
        </p:spPr>
      </p:pic>
      <p:pic>
        <p:nvPicPr>
          <p:cNvPr id="7" name="Image 6">
            <a:extLst>
              <a:ext uri="{FF2B5EF4-FFF2-40B4-BE49-F238E27FC236}">
                <a16:creationId xmlns:a16="http://schemas.microsoft.com/office/drawing/2014/main" id="{8D7B5A71-2F28-6F28-7F65-A03124E7D3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60"/>
          <a:stretch/>
        </p:blipFill>
        <p:spPr bwMode="auto">
          <a:xfrm>
            <a:off x="4759130" y="1931849"/>
            <a:ext cx="4368372" cy="2399530"/>
          </a:xfrm>
          <a:prstGeom prst="rect">
            <a:avLst/>
          </a:prstGeom>
          <a:noFill/>
          <a:ln>
            <a:solidFill>
              <a:schemeClr val="bg2">
                <a:lumMod val="50000"/>
              </a:schemeClr>
            </a:solidFill>
          </a:ln>
          <a:extLst>
            <a:ext uri="{53640926-AAD7-44D8-BBD7-CCE9431645EC}">
              <a14:shadowObscured xmlns:a14="http://schemas.microsoft.com/office/drawing/2010/main"/>
            </a:ext>
          </a:extLst>
        </p:spPr>
      </p:pic>
      <p:graphicFrame>
        <p:nvGraphicFramePr>
          <p:cNvPr id="4" name="Chart 3">
            <a:extLst>
              <a:ext uri="{FF2B5EF4-FFF2-40B4-BE49-F238E27FC236}">
                <a16:creationId xmlns:a16="http://schemas.microsoft.com/office/drawing/2014/main" id="{352DFD57-0F09-473F-933D-C2425DE868F3}"/>
              </a:ext>
            </a:extLst>
          </p:cNvPr>
          <p:cNvGraphicFramePr/>
          <p:nvPr>
            <p:extLst>
              <p:ext uri="{D42A27DB-BD31-4B8C-83A1-F6EECF244321}">
                <p14:modId xmlns:p14="http://schemas.microsoft.com/office/powerpoint/2010/main" val="1371715922"/>
              </p:ext>
            </p:extLst>
          </p:nvPr>
        </p:nvGraphicFramePr>
        <p:xfrm>
          <a:off x="-26737" y="4469086"/>
          <a:ext cx="4785867" cy="2380843"/>
        </p:xfrm>
        <a:graphic>
          <a:graphicData uri="http://schemas.openxmlformats.org/drawingml/2006/chart">
            <c:chart xmlns:c="http://schemas.openxmlformats.org/drawingml/2006/chart" xmlns:r="http://schemas.openxmlformats.org/officeDocument/2006/relationships" r:id="rId5"/>
          </a:graphicData>
        </a:graphic>
      </p:graphicFrame>
      <p:pic>
        <p:nvPicPr>
          <p:cNvPr id="1028" name="Picture 4" descr="Flag of Belgium - Vlag van België">
            <a:extLst>
              <a:ext uri="{FF2B5EF4-FFF2-40B4-BE49-F238E27FC236}">
                <a16:creationId xmlns:a16="http://schemas.microsoft.com/office/drawing/2014/main" id="{98BDD23D-2DE2-9766-687E-B42EF16269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1090"/>
          <a:stretch/>
        </p:blipFill>
        <p:spPr bwMode="auto">
          <a:xfrm>
            <a:off x="3856444" y="1938536"/>
            <a:ext cx="873973" cy="5219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lag of France - Drapeau de la France">
            <a:extLst>
              <a:ext uri="{FF2B5EF4-FFF2-40B4-BE49-F238E27FC236}">
                <a16:creationId xmlns:a16="http://schemas.microsoft.com/office/drawing/2014/main" id="{1ED1799C-92C6-2198-2E22-67F66C9A10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9564" y="1939321"/>
            <a:ext cx="782538" cy="521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lag of Portugal - Bandera de Portugal">
            <a:extLst>
              <a:ext uri="{FF2B5EF4-FFF2-40B4-BE49-F238E27FC236}">
                <a16:creationId xmlns:a16="http://schemas.microsoft.com/office/drawing/2014/main" id="{6DE5629A-EBE9-5267-F08C-7E11BA49BB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6444" y="4469086"/>
            <a:ext cx="902686" cy="6011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B09562B-614C-EC74-CF17-2A5BA913F978}"/>
              </a:ext>
            </a:extLst>
          </p:cNvPr>
          <p:cNvSpPr txBox="1"/>
          <p:nvPr/>
        </p:nvSpPr>
        <p:spPr>
          <a:xfrm>
            <a:off x="5580425" y="4645988"/>
            <a:ext cx="2725782" cy="1938992"/>
          </a:xfrm>
          <a:prstGeom prst="rect">
            <a:avLst/>
          </a:prstGeom>
          <a:noFill/>
        </p:spPr>
        <p:txBody>
          <a:bodyPr wrap="square" rtlCol="0">
            <a:spAutoFit/>
          </a:bodyPr>
          <a:lstStyle/>
          <a:p>
            <a:pPr algn="ctr"/>
            <a:r>
              <a:rPr lang="en-US" sz="2400">
                <a:solidFill>
                  <a:srgbClr val="0D3183"/>
                </a:solidFill>
                <a:latin typeface="Open sans" panose="020B0606030504020204" pitchFamily="34" charset="0"/>
                <a:ea typeface="Open sans" panose="020B0606030504020204" pitchFamily="34" charset="0"/>
                <a:cs typeface="Open sans" panose="020B0606030504020204" pitchFamily="34" charset="0"/>
              </a:rPr>
              <a:t>Even with cost-containment mechanisms, net expenditure is increasing</a:t>
            </a:r>
            <a:endParaRPr lang="en-BE" sz="2400">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5608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1" descr="Ein Bild, das Text, Screenshot, Diagramm, Reihe enthält.&#10;&#10;Automatisch generierte Beschreibung">
            <a:extLst>
              <a:ext uri="{FF2B5EF4-FFF2-40B4-BE49-F238E27FC236}">
                <a16:creationId xmlns:a16="http://schemas.microsoft.com/office/drawing/2014/main" id="{BE7A8679-57A0-D611-F886-F92F0185C821}"/>
              </a:ext>
            </a:extLst>
          </p:cNvPr>
          <p:cNvPicPr>
            <a:picLocks noChangeAspect="1"/>
          </p:cNvPicPr>
          <p:nvPr/>
        </p:nvPicPr>
        <p:blipFill>
          <a:blip r:embed="rId3"/>
          <a:srcRect b="7037"/>
          <a:stretch/>
        </p:blipFill>
        <p:spPr>
          <a:xfrm>
            <a:off x="130628" y="1733061"/>
            <a:ext cx="5146766" cy="2893740"/>
          </a:xfrm>
          <a:prstGeom prst="rect">
            <a:avLst/>
          </a:prstGeom>
          <a:ln>
            <a:solidFill>
              <a:schemeClr val="bg2">
                <a:lumMod val="75000"/>
              </a:schemeClr>
            </a:solidFill>
          </a:ln>
        </p:spPr>
      </p:pic>
      <p:pic>
        <p:nvPicPr>
          <p:cNvPr id="12" name="Grafik 2" descr="A graph with green and black bars&#10;&#10;Description automatically generated">
            <a:extLst>
              <a:ext uri="{FF2B5EF4-FFF2-40B4-BE49-F238E27FC236}">
                <a16:creationId xmlns:a16="http://schemas.microsoft.com/office/drawing/2014/main" id="{3AEA2FAD-1E19-DE7A-BAD1-E1B6207BF43B}"/>
              </a:ext>
            </a:extLst>
          </p:cNvPr>
          <p:cNvPicPr>
            <a:picLocks noChangeAspect="1"/>
          </p:cNvPicPr>
          <p:nvPr/>
        </p:nvPicPr>
        <p:blipFill>
          <a:blip r:embed="rId4" cstate="print">
            <a:extLst>
              <a:ext uri="{28A0092B-C50C-407E-A947-70E740481C1C}">
                <a14:useLocalDpi xmlns:a14="http://schemas.microsoft.com/office/drawing/2010/main" val="0"/>
              </a:ext>
            </a:extLst>
          </a:blip>
          <a:srcRect r="-249" b="3883"/>
          <a:stretch/>
        </p:blipFill>
        <p:spPr bwMode="auto">
          <a:xfrm>
            <a:off x="3735978" y="4246510"/>
            <a:ext cx="5277394" cy="2611490"/>
          </a:xfrm>
          <a:prstGeom prst="rect">
            <a:avLst/>
          </a:prstGeom>
          <a:noFill/>
          <a:ln>
            <a:solidFill>
              <a:schemeClr val="bg2">
                <a:lumMod val="75000"/>
              </a:schemeClr>
            </a:solidFill>
          </a:ln>
        </p:spPr>
      </p:pic>
      <p:pic>
        <p:nvPicPr>
          <p:cNvPr id="2056" name="Picture 8" descr="Flag of Germany - Flagge von Deutschland">
            <a:extLst>
              <a:ext uri="{FF2B5EF4-FFF2-40B4-BE49-F238E27FC236}">
                <a16:creationId xmlns:a16="http://schemas.microsoft.com/office/drawing/2014/main" id="{166FFA35-F49A-4FF7-A78E-467A45B0A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0094" y="1729621"/>
            <a:ext cx="927300" cy="556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lag of Austria - Flagge von Österreich">
            <a:extLst>
              <a:ext uri="{FF2B5EF4-FFF2-40B4-BE49-F238E27FC236}">
                <a16:creationId xmlns:a16="http://schemas.microsoft.com/office/drawing/2014/main" id="{5D0154B1-E5EC-355D-92EA-64F26564FF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1984" y="4053117"/>
            <a:ext cx="861387" cy="5736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5FCA42-18C3-8B21-B918-3340F26A42EC}"/>
              </a:ext>
            </a:extLst>
          </p:cNvPr>
          <p:cNvSpPr txBox="1"/>
          <p:nvPr/>
        </p:nvSpPr>
        <p:spPr>
          <a:xfrm>
            <a:off x="5856896" y="2020289"/>
            <a:ext cx="2725782" cy="1938992"/>
          </a:xfrm>
          <a:prstGeom prst="rect">
            <a:avLst/>
          </a:prstGeom>
          <a:noFill/>
        </p:spPr>
        <p:txBody>
          <a:bodyPr wrap="square" rtlCol="0">
            <a:spAutoFit/>
          </a:bodyPr>
          <a:lstStyle/>
          <a:p>
            <a:pPr algn="ctr"/>
            <a:r>
              <a:rPr lang="en-US" sz="2000">
                <a:solidFill>
                  <a:srgbClr val="0D3183"/>
                </a:solidFill>
                <a:latin typeface="Open sans" panose="020B0606030504020204" pitchFamily="34" charset="0"/>
                <a:ea typeface="Open sans" panose="020B0606030504020204" pitchFamily="34" charset="0"/>
                <a:cs typeface="Open sans" panose="020B0606030504020204" pitchFamily="34" charset="0"/>
              </a:rPr>
              <a:t>The actual expenditure increase sometimes even exceeds the increase forecast in national annual budgets</a:t>
            </a:r>
            <a:endParaRPr lang="en-BE" sz="2000">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217DDE5A-D7E9-BBF6-7FBC-ED3B173AB5CE}"/>
              </a:ext>
            </a:extLst>
          </p:cNvPr>
          <p:cNvSpPr txBox="1"/>
          <p:nvPr/>
        </p:nvSpPr>
        <p:spPr>
          <a:xfrm>
            <a:off x="2125875" y="482496"/>
            <a:ext cx="8288593" cy="584775"/>
          </a:xfrm>
          <a:prstGeom prst="rect">
            <a:avLst/>
          </a:prstGeom>
          <a:noFill/>
        </p:spPr>
        <p:txBody>
          <a:bodyPr wrap="square" lIns="91440" tIns="45720" rIns="91440" bIns="45720" rtlCol="0" anchor="t">
            <a:spAutoFit/>
          </a:bodyPr>
          <a:lstStyle/>
          <a:p>
            <a:r>
              <a:rPr lang="en-US" sz="3200" b="1">
                <a:solidFill>
                  <a:srgbClr val="E57B00"/>
                </a:solidFill>
                <a:latin typeface="Open sans"/>
                <a:ea typeface="Open sans"/>
                <a:cs typeface="Open sans"/>
              </a:rPr>
              <a:t>We spend more for medicines</a:t>
            </a:r>
            <a:endParaRPr lang="en-BE" sz="3200" b="1">
              <a:solidFill>
                <a:srgbClr val="E57B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597F517E-BF69-B6F9-EA87-F20CF87ACE87}"/>
              </a:ext>
            </a:extLst>
          </p:cNvPr>
          <p:cNvSpPr txBox="1"/>
          <p:nvPr/>
        </p:nvSpPr>
        <p:spPr>
          <a:xfrm>
            <a:off x="1077685" y="1067271"/>
            <a:ext cx="8399417" cy="461665"/>
          </a:xfrm>
          <a:prstGeom prst="rect">
            <a:avLst/>
          </a:prstGeom>
          <a:noFill/>
        </p:spPr>
        <p:txBody>
          <a:bodyPr wrap="square" lIns="91440" tIns="45720" rIns="91440" bIns="45720" rtlCol="0" anchor="t">
            <a:spAutoFit/>
          </a:bodyPr>
          <a:lstStyle/>
          <a:p>
            <a:pPr algn="ctr"/>
            <a:r>
              <a:rPr lang="en-US" sz="2400">
                <a:solidFill>
                  <a:srgbClr val="0D3183"/>
                </a:solidFill>
                <a:latin typeface="Open sans"/>
                <a:ea typeface="Open sans"/>
                <a:cs typeface="Open sans"/>
              </a:rPr>
              <a:t>Steady increase in out-patient care</a:t>
            </a:r>
            <a:endParaRPr lang="en-BE" sz="2400">
              <a:solidFill>
                <a:srgbClr val="0D3183"/>
              </a:solidFill>
              <a:latin typeface="Open sans"/>
              <a:ea typeface="Open sans"/>
              <a:cs typeface="Open sans"/>
            </a:endParaRPr>
          </a:p>
        </p:txBody>
      </p:sp>
    </p:spTree>
    <p:extLst>
      <p:ext uri="{BB962C8B-B14F-4D97-AF65-F5344CB8AC3E}">
        <p14:creationId xmlns:p14="http://schemas.microsoft.com/office/powerpoint/2010/main" val="2286973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83D9B-AA83-BD85-438B-A81140F10AA3}"/>
              </a:ext>
            </a:extLst>
          </p:cNvPr>
          <p:cNvSpPr txBox="1"/>
          <p:nvPr/>
        </p:nvSpPr>
        <p:spPr>
          <a:xfrm>
            <a:off x="1406716" y="338554"/>
            <a:ext cx="7880976" cy="677108"/>
          </a:xfrm>
          <a:prstGeom prst="rect">
            <a:avLst/>
          </a:prstGeom>
          <a:noFill/>
        </p:spPr>
        <p:txBody>
          <a:bodyPr wrap="square" rtlCol="0">
            <a:spAutoFit/>
          </a:bodyPr>
          <a:lstStyle/>
          <a:p>
            <a:pPr algn="ctr"/>
            <a:r>
              <a:rPr lang="en-US" sz="3000" b="1">
                <a:solidFill>
                  <a:srgbClr val="E57B00"/>
                </a:solidFill>
                <a:latin typeface="Open sans" panose="020B0606030504020204" pitchFamily="34" charset="0"/>
                <a:ea typeface="Open sans" panose="020B0606030504020204" pitchFamily="34" charset="0"/>
                <a:cs typeface="Open sans" panose="020B0606030504020204" pitchFamily="34" charset="0"/>
              </a:rPr>
              <a:t>Drivers of pharma expenditure</a:t>
            </a:r>
          </a:p>
          <a:p>
            <a:pPr algn="ctr"/>
            <a:endParaRPr lang="en-US" sz="800" b="1">
              <a:solidFill>
                <a:srgbClr val="E57B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8B8442A8-CE0B-EA52-F289-7513D31EEAD8}"/>
              </a:ext>
            </a:extLst>
          </p:cNvPr>
          <p:cNvSpPr txBox="1"/>
          <p:nvPr/>
        </p:nvSpPr>
        <p:spPr>
          <a:xfrm>
            <a:off x="91441" y="1565485"/>
            <a:ext cx="9333413" cy="461665"/>
          </a:xfrm>
          <a:prstGeom prst="rect">
            <a:avLst/>
          </a:prstGeom>
          <a:noFill/>
        </p:spPr>
        <p:txBody>
          <a:bodyPr wrap="square" lIns="91440" tIns="45720" rIns="91440" bIns="45720" rtlCol="0" anchor="t">
            <a:spAutoFit/>
          </a:bodyPr>
          <a:lstStyle/>
          <a:p>
            <a:r>
              <a:rPr lang="en-US" sz="2400">
                <a:solidFill>
                  <a:srgbClr val="0D3183"/>
                </a:solidFill>
                <a:latin typeface="Open sans" panose="020B0606030504020204" pitchFamily="34" charset="0"/>
                <a:ea typeface="Open sans" panose="020B0606030504020204" pitchFamily="34" charset="0"/>
                <a:cs typeface="Open sans" panose="020B0606030504020204" pitchFamily="34" charset="0"/>
              </a:rPr>
              <a:t>Increase in prices rather than volume of reimbursed medicines </a:t>
            </a:r>
            <a:endParaRPr lang="en-BE" sz="2400">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fik 9" descr="A graph of cost per prescription&#10;&#10;Description automatically generated">
            <a:extLst>
              <a:ext uri="{FF2B5EF4-FFF2-40B4-BE49-F238E27FC236}">
                <a16:creationId xmlns:a16="http://schemas.microsoft.com/office/drawing/2014/main" id="{F9CB0BE3-AB7D-4340-D3DA-5EA762EAC7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941" y="2027150"/>
            <a:ext cx="4976949" cy="2225788"/>
          </a:xfrm>
          <a:prstGeom prst="rect">
            <a:avLst/>
          </a:prstGeom>
          <a:noFill/>
        </p:spPr>
      </p:pic>
      <p:sp>
        <p:nvSpPr>
          <p:cNvPr id="4" name="TextBox 3">
            <a:extLst>
              <a:ext uri="{FF2B5EF4-FFF2-40B4-BE49-F238E27FC236}">
                <a16:creationId xmlns:a16="http://schemas.microsoft.com/office/drawing/2014/main" id="{674A89A9-2608-9814-E0E3-948556C31E0B}"/>
              </a:ext>
            </a:extLst>
          </p:cNvPr>
          <p:cNvSpPr txBox="1"/>
          <p:nvPr/>
        </p:nvSpPr>
        <p:spPr>
          <a:xfrm>
            <a:off x="3942700" y="949289"/>
            <a:ext cx="2809008" cy="553998"/>
          </a:xfrm>
          <a:prstGeom prst="rect">
            <a:avLst/>
          </a:prstGeom>
          <a:noFill/>
        </p:spPr>
        <p:txBody>
          <a:bodyPr wrap="square" rtlCol="0">
            <a:spAutoFit/>
          </a:bodyPr>
          <a:lstStyle/>
          <a:p>
            <a:r>
              <a:rPr lang="en-US" sz="3000" b="1">
                <a:solidFill>
                  <a:srgbClr val="0D3183"/>
                </a:solidFill>
                <a:latin typeface="Open sans" panose="020B0606030504020204" pitchFamily="34" charset="0"/>
                <a:ea typeface="Open sans" panose="020B0606030504020204" pitchFamily="34" charset="0"/>
                <a:cs typeface="Open sans" panose="020B0606030504020204" pitchFamily="34" charset="0"/>
              </a:rPr>
              <a:t>Higher prices</a:t>
            </a:r>
            <a:endParaRPr lang="en-BE" sz="3000" b="1">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2" descr="Flag of Austria - Flagge von Österreich">
            <a:extLst>
              <a:ext uri="{FF2B5EF4-FFF2-40B4-BE49-F238E27FC236}">
                <a16:creationId xmlns:a16="http://schemas.microsoft.com/office/drawing/2014/main" id="{911C912F-7F91-2B46-C8BD-81B722065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890" y="2027149"/>
            <a:ext cx="953590" cy="635091"/>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8" name="Picture 2" descr="Flag of Slovenia - Zastava Slovenije">
            <a:extLst>
              <a:ext uri="{FF2B5EF4-FFF2-40B4-BE49-F238E27FC236}">
                <a16:creationId xmlns:a16="http://schemas.microsoft.com/office/drawing/2014/main" id="{E185B8E9-B9CD-9E9C-EF05-45C236977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0215" y="3467751"/>
            <a:ext cx="1257844" cy="628922"/>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BDB539-FE5D-5855-9441-EC2438BF99BA}"/>
              </a:ext>
            </a:extLst>
          </p:cNvPr>
          <p:cNvSpPr txBox="1"/>
          <p:nvPr/>
        </p:nvSpPr>
        <p:spPr>
          <a:xfrm>
            <a:off x="544039" y="4614505"/>
            <a:ext cx="2725782" cy="1938992"/>
          </a:xfrm>
          <a:prstGeom prst="rect">
            <a:avLst/>
          </a:prstGeom>
          <a:noFill/>
        </p:spPr>
        <p:txBody>
          <a:bodyPr wrap="square" rtlCol="0">
            <a:spAutoFit/>
          </a:bodyPr>
          <a:lstStyle/>
          <a:p>
            <a:pPr algn="ctr"/>
            <a:r>
              <a:rPr lang="en-US" sz="2000" dirty="0">
                <a:solidFill>
                  <a:srgbClr val="0D3183"/>
                </a:solidFill>
                <a:latin typeface="Open sans" panose="020B0606030504020204" pitchFamily="34" charset="0"/>
                <a:ea typeface="Open sans" panose="020B0606030504020204" pitchFamily="34" charset="0"/>
                <a:cs typeface="Open sans" panose="020B0606030504020204" pitchFamily="34" charset="0"/>
              </a:rPr>
              <a:t>Linked to the rising share of novel expensive drugs on the overall pharmaceutical expenditure </a:t>
            </a:r>
            <a:endParaRPr lang="en-BE" sz="2000" dirty="0">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B3C97303-FB1E-97FE-F589-BB2D613843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757" y="4096673"/>
            <a:ext cx="5061302" cy="26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858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10">
            <a:extLst>
              <a:ext uri="{FF2B5EF4-FFF2-40B4-BE49-F238E27FC236}">
                <a16:creationId xmlns:a16="http://schemas.microsoft.com/office/drawing/2014/main" id="{6D3AC4BE-99AF-0FD3-9527-49D473EA64EE}"/>
              </a:ext>
            </a:extLst>
          </p:cNvPr>
          <p:cNvPicPr>
            <a:picLocks noChangeAspect="1"/>
          </p:cNvPicPr>
          <p:nvPr/>
        </p:nvPicPr>
        <p:blipFill>
          <a:blip r:embed="rId3" cstate="print">
            <a:extLst>
              <a:ext uri="{28A0092B-C50C-407E-A947-70E740481C1C}">
                <a14:useLocalDpi xmlns:a14="http://schemas.microsoft.com/office/drawing/2010/main" val="0"/>
              </a:ext>
            </a:extLst>
          </a:blip>
          <a:srcRect l="8529" t="13021" r="-474"/>
          <a:stretch/>
        </p:blipFill>
        <p:spPr bwMode="auto">
          <a:xfrm>
            <a:off x="235130" y="2676880"/>
            <a:ext cx="5069272" cy="3185597"/>
          </a:xfrm>
          <a:prstGeom prst="rect">
            <a:avLst/>
          </a:prstGeom>
          <a:noFill/>
          <a:ln>
            <a:noFill/>
          </a:ln>
        </p:spPr>
      </p:pic>
      <p:pic>
        <p:nvPicPr>
          <p:cNvPr id="8" name="Image 12">
            <a:extLst>
              <a:ext uri="{FF2B5EF4-FFF2-40B4-BE49-F238E27FC236}">
                <a16:creationId xmlns:a16="http://schemas.microsoft.com/office/drawing/2014/main" id="{878A7266-C6E7-0757-6F7A-FE043296F8F8}"/>
              </a:ext>
            </a:extLst>
          </p:cNvPr>
          <p:cNvPicPr>
            <a:picLocks noChangeAspect="1"/>
          </p:cNvPicPr>
          <p:nvPr/>
        </p:nvPicPr>
        <p:blipFill>
          <a:blip r:embed="rId4" cstate="print">
            <a:extLst>
              <a:ext uri="{28A0092B-C50C-407E-A947-70E740481C1C}">
                <a14:useLocalDpi xmlns:a14="http://schemas.microsoft.com/office/drawing/2010/main" val="0"/>
              </a:ext>
            </a:extLst>
          </a:blip>
          <a:srcRect t="8010" r="57866" b="-6747"/>
          <a:stretch/>
        </p:blipFill>
        <p:spPr bwMode="auto">
          <a:xfrm>
            <a:off x="3759172" y="3989557"/>
            <a:ext cx="4509616" cy="3004457"/>
          </a:xfrm>
          <a:prstGeom prst="rect">
            <a:avLst/>
          </a:prstGeom>
          <a:noFill/>
          <a:ln>
            <a:noFill/>
          </a:ln>
        </p:spPr>
      </p:pic>
      <p:sp>
        <p:nvSpPr>
          <p:cNvPr id="10" name="TextBox 9">
            <a:extLst>
              <a:ext uri="{FF2B5EF4-FFF2-40B4-BE49-F238E27FC236}">
                <a16:creationId xmlns:a16="http://schemas.microsoft.com/office/drawing/2014/main" id="{C390ED78-9A88-3AC1-63D1-69F97673D286}"/>
              </a:ext>
            </a:extLst>
          </p:cNvPr>
          <p:cNvSpPr txBox="1"/>
          <p:nvPr/>
        </p:nvSpPr>
        <p:spPr>
          <a:xfrm>
            <a:off x="2336228" y="651452"/>
            <a:ext cx="5744394" cy="553998"/>
          </a:xfrm>
          <a:prstGeom prst="rect">
            <a:avLst/>
          </a:prstGeom>
          <a:noFill/>
        </p:spPr>
        <p:txBody>
          <a:bodyPr wrap="square" rtlCol="0">
            <a:spAutoFit/>
          </a:bodyPr>
          <a:lstStyle/>
          <a:p>
            <a:r>
              <a:rPr lang="en-US" sz="3000" b="1">
                <a:solidFill>
                  <a:srgbClr val="0D3183"/>
                </a:solidFill>
                <a:latin typeface="Open sans" panose="020B0606030504020204" pitchFamily="34" charset="0"/>
                <a:ea typeface="Open sans" panose="020B0606030504020204" pitchFamily="34" charset="0"/>
                <a:cs typeface="Open sans" panose="020B0606030504020204" pitchFamily="34" charset="0"/>
              </a:rPr>
              <a:t>Expensive therapeutic areas</a:t>
            </a:r>
            <a:endParaRPr lang="en-BE" sz="3000" b="1">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4" descr="Flag of France - Drapeau de la France">
            <a:extLst>
              <a:ext uri="{FF2B5EF4-FFF2-40B4-BE49-F238E27FC236}">
                <a16:creationId xmlns:a16="http://schemas.microsoft.com/office/drawing/2014/main" id="{9E717BEC-F8D0-B376-A98D-C3A8E1DE4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121" y="2011266"/>
            <a:ext cx="782538" cy="5211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75C8D6F-368E-3573-B21D-B080FD702135}"/>
              </a:ext>
            </a:extLst>
          </p:cNvPr>
          <p:cNvSpPr txBox="1"/>
          <p:nvPr/>
        </p:nvSpPr>
        <p:spPr>
          <a:xfrm>
            <a:off x="4358888" y="1562940"/>
            <a:ext cx="3073878" cy="1938992"/>
          </a:xfrm>
          <a:prstGeom prst="rect">
            <a:avLst/>
          </a:prstGeom>
          <a:noFill/>
        </p:spPr>
        <p:txBody>
          <a:bodyPr wrap="square" lIns="91440" tIns="45720" rIns="91440" bIns="45720" rtlCol="0" anchor="t">
            <a:spAutoFit/>
          </a:bodyPr>
          <a:lstStyle/>
          <a:p>
            <a:pPr algn="ctr"/>
            <a:r>
              <a:rPr lang="en-US" sz="2000">
                <a:solidFill>
                  <a:srgbClr val="0D3183"/>
                </a:solidFill>
                <a:latin typeface="Open sans"/>
                <a:ea typeface="Open sans"/>
                <a:cs typeface="Open sans"/>
              </a:rPr>
              <a:t>Concentration of expenditure in oncology medicines, including orphan indications, both for in- &amp; out-patient care</a:t>
            </a:r>
            <a:endParaRPr lang="en-BE" sz="2000">
              <a:solidFill>
                <a:srgbClr val="0D3183"/>
              </a:solidFill>
              <a:latin typeface="Open sans"/>
              <a:ea typeface="Open sans"/>
              <a:cs typeface="Open sans"/>
            </a:endParaRPr>
          </a:p>
        </p:txBody>
      </p:sp>
      <p:sp>
        <p:nvSpPr>
          <p:cNvPr id="2" name="TextBox 1">
            <a:extLst>
              <a:ext uri="{FF2B5EF4-FFF2-40B4-BE49-F238E27FC236}">
                <a16:creationId xmlns:a16="http://schemas.microsoft.com/office/drawing/2014/main" id="{35027936-D2C5-3168-1E54-03A277E69F24}"/>
              </a:ext>
            </a:extLst>
          </p:cNvPr>
          <p:cNvSpPr txBox="1"/>
          <p:nvPr/>
        </p:nvSpPr>
        <p:spPr>
          <a:xfrm>
            <a:off x="1255785" y="2115787"/>
            <a:ext cx="2503387" cy="400110"/>
          </a:xfrm>
          <a:prstGeom prst="rect">
            <a:avLst/>
          </a:prstGeom>
          <a:noFill/>
          <a:ln>
            <a:solidFill>
              <a:srgbClr val="0070C0"/>
            </a:solidFill>
          </a:ln>
        </p:spPr>
        <p:txBody>
          <a:bodyPr wrap="square" rtlCol="0">
            <a:spAutoFit/>
          </a:bodyPr>
          <a:lstStyle/>
          <a:p>
            <a:pPr algn="ctr"/>
            <a:r>
              <a:rPr lang="en-US" sz="2000">
                <a:solidFill>
                  <a:srgbClr val="0D3183"/>
                </a:solidFill>
                <a:latin typeface="Open sans" panose="020B0606030504020204" pitchFamily="34" charset="0"/>
                <a:ea typeface="Open sans" panose="020B0606030504020204" pitchFamily="34" charset="0"/>
                <a:cs typeface="Open sans" panose="020B0606030504020204" pitchFamily="34" charset="0"/>
              </a:rPr>
              <a:t>Out-patient sector</a:t>
            </a:r>
            <a:endParaRPr lang="en-BE" sz="2000">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16EE07BA-86C0-9F23-E14F-6B7C8C2E134E}"/>
              </a:ext>
            </a:extLst>
          </p:cNvPr>
          <p:cNvSpPr txBox="1"/>
          <p:nvPr/>
        </p:nvSpPr>
        <p:spPr>
          <a:xfrm>
            <a:off x="4803492" y="3789939"/>
            <a:ext cx="2420975" cy="400110"/>
          </a:xfrm>
          <a:prstGeom prst="rect">
            <a:avLst/>
          </a:prstGeom>
          <a:noFill/>
          <a:ln>
            <a:solidFill>
              <a:srgbClr val="0070C0"/>
            </a:solidFill>
          </a:ln>
        </p:spPr>
        <p:txBody>
          <a:bodyPr wrap="square" rtlCol="0">
            <a:spAutoFit/>
          </a:bodyPr>
          <a:lstStyle/>
          <a:p>
            <a:pPr algn="ctr"/>
            <a:r>
              <a:rPr lang="en-US" sz="2000">
                <a:solidFill>
                  <a:srgbClr val="0D3183"/>
                </a:solidFill>
                <a:latin typeface="Open sans" panose="020B0606030504020204" pitchFamily="34" charset="0"/>
                <a:ea typeface="Open sans" panose="020B0606030504020204" pitchFamily="34" charset="0"/>
                <a:cs typeface="Open sans" panose="020B0606030504020204" pitchFamily="34" charset="0"/>
              </a:rPr>
              <a:t>In-patient sector</a:t>
            </a:r>
            <a:endParaRPr lang="en-BE" sz="2000">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6505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bar chart&#10;&#10;Description automatically generated with medium confidence">
            <a:extLst>
              <a:ext uri="{FF2B5EF4-FFF2-40B4-BE49-F238E27FC236}">
                <a16:creationId xmlns:a16="http://schemas.microsoft.com/office/drawing/2014/main" id="{86CF1CA7-B42D-DB2D-022E-508E477BC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16" y="2220686"/>
            <a:ext cx="7018528" cy="3840480"/>
          </a:xfrm>
          <a:prstGeom prst="rect">
            <a:avLst/>
          </a:prstGeom>
        </p:spPr>
      </p:pic>
      <p:pic>
        <p:nvPicPr>
          <p:cNvPr id="6146" name="Picture 2" descr="Flag of Finland - Suomen lippu">
            <a:extLst>
              <a:ext uri="{FF2B5EF4-FFF2-40B4-BE49-F238E27FC236}">
                <a16:creationId xmlns:a16="http://schemas.microsoft.com/office/drawing/2014/main" id="{D52A71E8-5633-377F-A1C3-15BDDEF41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877" y="2462961"/>
            <a:ext cx="839877" cy="560479"/>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9806CF-F998-88E5-7818-E64829CFAA19}"/>
              </a:ext>
            </a:extLst>
          </p:cNvPr>
          <p:cNvSpPr txBox="1"/>
          <p:nvPr/>
        </p:nvSpPr>
        <p:spPr>
          <a:xfrm>
            <a:off x="1608876" y="626110"/>
            <a:ext cx="7535123" cy="1077218"/>
          </a:xfrm>
          <a:prstGeom prst="rect">
            <a:avLst/>
          </a:prstGeom>
          <a:noFill/>
        </p:spPr>
        <p:txBody>
          <a:bodyPr wrap="square" rtlCol="0">
            <a:spAutoFit/>
          </a:bodyPr>
          <a:lstStyle/>
          <a:p>
            <a:pPr algn="ctr"/>
            <a:r>
              <a:rPr lang="en-US" sz="3200" b="1">
                <a:solidFill>
                  <a:srgbClr val="0D3183"/>
                </a:solidFill>
                <a:latin typeface="Open sans" panose="020B0606030504020204" pitchFamily="34" charset="0"/>
                <a:ea typeface="Open sans" panose="020B0606030504020204" pitchFamily="34" charset="0"/>
                <a:cs typeface="Open sans" panose="020B0606030504020204" pitchFamily="34" charset="0"/>
              </a:rPr>
              <a:t>New expensive products take up the lion’s share</a:t>
            </a:r>
            <a:endParaRPr lang="en-BE" sz="3200" b="1">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11248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8442A8-CE0B-EA52-F289-7513D31EEAD8}"/>
              </a:ext>
            </a:extLst>
          </p:cNvPr>
          <p:cNvSpPr txBox="1"/>
          <p:nvPr/>
        </p:nvSpPr>
        <p:spPr>
          <a:xfrm>
            <a:off x="673447" y="1365165"/>
            <a:ext cx="8771709" cy="461665"/>
          </a:xfrm>
          <a:prstGeom prst="rect">
            <a:avLst/>
          </a:prstGeom>
          <a:noFill/>
        </p:spPr>
        <p:txBody>
          <a:bodyPr wrap="square" lIns="91440" tIns="45720" rIns="91440" bIns="45720" rtlCol="0" anchor="t">
            <a:spAutoFit/>
          </a:bodyPr>
          <a:lstStyle/>
          <a:p>
            <a:pPr algn="ctr"/>
            <a:r>
              <a:rPr lang="en-US" sz="2400">
                <a:solidFill>
                  <a:srgbClr val="0D3183"/>
                </a:solidFill>
                <a:latin typeface="Open sans" panose="020B0606030504020204" pitchFamily="34" charset="0"/>
                <a:ea typeface="Open sans" panose="020B0606030504020204" pitchFamily="34" charset="0"/>
                <a:cs typeface="Open sans" panose="020B0606030504020204" pitchFamily="34" charset="0"/>
              </a:rPr>
              <a:t>Faster expenditure growth on orphan medicines</a:t>
            </a:r>
            <a:endParaRPr lang="en-BE" sz="2400">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Afbeelding 3" descr="A graph of a growing graph&#10;&#10;Description automatically generated with medium confidence">
            <a:extLst>
              <a:ext uri="{FF2B5EF4-FFF2-40B4-BE49-F238E27FC236}">
                <a16:creationId xmlns:a16="http://schemas.microsoft.com/office/drawing/2014/main" id="{C5348B14-7276-76E6-FA70-08D816E79A8E}"/>
              </a:ext>
            </a:extLst>
          </p:cNvPr>
          <p:cNvPicPr>
            <a:picLocks noChangeAspect="1"/>
          </p:cNvPicPr>
          <p:nvPr/>
        </p:nvPicPr>
        <p:blipFill>
          <a:blip r:embed="rId3"/>
          <a:stretch>
            <a:fillRect/>
          </a:stretch>
        </p:blipFill>
        <p:spPr>
          <a:xfrm>
            <a:off x="338005" y="1973831"/>
            <a:ext cx="5618658" cy="2522600"/>
          </a:xfrm>
          <a:prstGeom prst="rect">
            <a:avLst/>
          </a:prstGeom>
        </p:spPr>
      </p:pic>
      <p:pic>
        <p:nvPicPr>
          <p:cNvPr id="6" name="Image 14">
            <a:extLst>
              <a:ext uri="{FF2B5EF4-FFF2-40B4-BE49-F238E27FC236}">
                <a16:creationId xmlns:a16="http://schemas.microsoft.com/office/drawing/2014/main" id="{1625774E-9F85-E3BE-39F9-D0AEBC44A827}"/>
              </a:ext>
            </a:extLst>
          </p:cNvPr>
          <p:cNvPicPr>
            <a:picLocks noChangeAspect="1"/>
          </p:cNvPicPr>
          <p:nvPr/>
        </p:nvPicPr>
        <p:blipFill>
          <a:blip r:embed="rId4" cstate="print">
            <a:extLst>
              <a:ext uri="{28A0092B-C50C-407E-A947-70E740481C1C}">
                <a14:useLocalDpi xmlns:a14="http://schemas.microsoft.com/office/drawing/2010/main" val="0"/>
              </a:ext>
            </a:extLst>
          </a:blip>
          <a:srcRect r="-293" b="12460"/>
          <a:stretch/>
        </p:blipFill>
        <p:spPr bwMode="auto">
          <a:xfrm>
            <a:off x="2260491" y="4544693"/>
            <a:ext cx="6556721" cy="2083938"/>
          </a:xfrm>
          <a:prstGeom prst="rect">
            <a:avLst/>
          </a:prstGeom>
          <a:noFill/>
          <a:ln>
            <a:noFill/>
          </a:ln>
        </p:spPr>
      </p:pic>
      <p:sp>
        <p:nvSpPr>
          <p:cNvPr id="8" name="TextBox 7">
            <a:extLst>
              <a:ext uri="{FF2B5EF4-FFF2-40B4-BE49-F238E27FC236}">
                <a16:creationId xmlns:a16="http://schemas.microsoft.com/office/drawing/2014/main" id="{F9BE8BCF-4C3A-5C7C-F5C8-1EF14FD9F56E}"/>
              </a:ext>
            </a:extLst>
          </p:cNvPr>
          <p:cNvSpPr txBox="1"/>
          <p:nvPr/>
        </p:nvSpPr>
        <p:spPr>
          <a:xfrm>
            <a:off x="1920240" y="686576"/>
            <a:ext cx="5744394" cy="553998"/>
          </a:xfrm>
          <a:prstGeom prst="rect">
            <a:avLst/>
          </a:prstGeom>
          <a:noFill/>
        </p:spPr>
        <p:txBody>
          <a:bodyPr wrap="square" rtlCol="0">
            <a:spAutoFit/>
          </a:bodyPr>
          <a:lstStyle/>
          <a:p>
            <a:pPr algn="ctr"/>
            <a:r>
              <a:rPr lang="en-US" sz="3000" b="1">
                <a:solidFill>
                  <a:srgbClr val="0D3183"/>
                </a:solidFill>
                <a:latin typeface="Open sans" panose="020B0606030504020204" pitchFamily="34" charset="0"/>
                <a:ea typeface="Open sans" panose="020B0606030504020204" pitchFamily="34" charset="0"/>
                <a:cs typeface="Open sans" panose="020B0606030504020204" pitchFamily="34" charset="0"/>
              </a:rPr>
              <a:t>In the field of rare diseases</a:t>
            </a:r>
            <a:endParaRPr lang="en-BE" sz="3000" b="1">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4" descr="Flag of Belgium - Vlag van België">
            <a:extLst>
              <a:ext uri="{FF2B5EF4-FFF2-40B4-BE49-F238E27FC236}">
                <a16:creationId xmlns:a16="http://schemas.microsoft.com/office/drawing/2014/main" id="{3955996B-693E-DEFF-098B-81E508D327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1090"/>
          <a:stretch/>
        </p:blipFill>
        <p:spPr bwMode="auto">
          <a:xfrm>
            <a:off x="5956663" y="1973831"/>
            <a:ext cx="873973" cy="5219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lag of France - Drapeau de la France">
            <a:extLst>
              <a:ext uri="{FF2B5EF4-FFF2-40B4-BE49-F238E27FC236}">
                <a16:creationId xmlns:a16="http://schemas.microsoft.com/office/drawing/2014/main" id="{2A117531-4785-5C0C-8539-5698E2C7A6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2834" y="4577254"/>
            <a:ext cx="782538" cy="52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824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8442A8-CE0B-EA52-F289-7513D31EEAD8}"/>
              </a:ext>
            </a:extLst>
          </p:cNvPr>
          <p:cNvSpPr txBox="1"/>
          <p:nvPr/>
        </p:nvSpPr>
        <p:spPr>
          <a:xfrm>
            <a:off x="615588" y="1240574"/>
            <a:ext cx="8771709" cy="461665"/>
          </a:xfrm>
          <a:prstGeom prst="rect">
            <a:avLst/>
          </a:prstGeom>
          <a:noFill/>
        </p:spPr>
        <p:txBody>
          <a:bodyPr wrap="square" lIns="91440" tIns="45720" rIns="91440" bIns="45720" rtlCol="0" anchor="t">
            <a:spAutoFit/>
          </a:bodyPr>
          <a:lstStyle/>
          <a:p>
            <a:pPr algn="ctr"/>
            <a:r>
              <a:rPr lang="en-US" sz="2400">
                <a:solidFill>
                  <a:srgbClr val="0D3183"/>
                </a:solidFill>
                <a:latin typeface="Open sans" panose="020B0606030504020204" pitchFamily="34" charset="0"/>
                <a:ea typeface="Open sans" panose="020B0606030504020204" pitchFamily="34" charset="0"/>
                <a:cs typeface="Open sans" panose="020B0606030504020204" pitchFamily="34" charset="0"/>
              </a:rPr>
              <a:t>Faster expenditure growth on orphan medicines</a:t>
            </a:r>
            <a:endParaRPr lang="en-BE" sz="2400">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A graph with numbers and lines&#10;&#10;Description automatically generated">
            <a:extLst>
              <a:ext uri="{FF2B5EF4-FFF2-40B4-BE49-F238E27FC236}">
                <a16:creationId xmlns:a16="http://schemas.microsoft.com/office/drawing/2014/main" id="{051C8103-90ED-AB51-A08E-73C0853D6D70}"/>
              </a:ext>
            </a:extLst>
          </p:cNvPr>
          <p:cNvPicPr>
            <a:picLocks noChangeAspect="1"/>
          </p:cNvPicPr>
          <p:nvPr/>
        </p:nvPicPr>
        <p:blipFill>
          <a:blip r:embed="rId3" cstate="print">
            <a:extLst>
              <a:ext uri="{28A0092B-C50C-407E-A947-70E740481C1C}">
                <a14:useLocalDpi xmlns:a14="http://schemas.microsoft.com/office/drawing/2010/main" val="0"/>
              </a:ext>
            </a:extLst>
          </a:blip>
          <a:srcRect r="-2701" b="8724"/>
          <a:stretch/>
        </p:blipFill>
        <p:spPr bwMode="auto">
          <a:xfrm>
            <a:off x="761313" y="1996949"/>
            <a:ext cx="7386241" cy="4376332"/>
          </a:xfrm>
          <a:prstGeom prst="rect">
            <a:avLst/>
          </a:prstGeom>
          <a:noFill/>
          <a:ln>
            <a:noFill/>
          </a:ln>
        </p:spPr>
      </p:pic>
      <p:pic>
        <p:nvPicPr>
          <p:cNvPr id="7170" name="Picture 2" descr="Flag of Sweden - Flagga av Sverigen">
            <a:extLst>
              <a:ext uri="{FF2B5EF4-FFF2-40B4-BE49-F238E27FC236}">
                <a16:creationId xmlns:a16="http://schemas.microsoft.com/office/drawing/2014/main" id="{1C6D08B7-7640-BBCF-6860-42349C4C9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179" y="1996949"/>
            <a:ext cx="1049875" cy="6564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A16DB6-CD02-4CD3-61D9-6B2BDC968020}"/>
              </a:ext>
            </a:extLst>
          </p:cNvPr>
          <p:cNvSpPr txBox="1"/>
          <p:nvPr/>
        </p:nvSpPr>
        <p:spPr>
          <a:xfrm>
            <a:off x="1920240" y="686576"/>
            <a:ext cx="5744394" cy="553998"/>
          </a:xfrm>
          <a:prstGeom prst="rect">
            <a:avLst/>
          </a:prstGeom>
          <a:noFill/>
        </p:spPr>
        <p:txBody>
          <a:bodyPr wrap="square" rtlCol="0">
            <a:spAutoFit/>
          </a:bodyPr>
          <a:lstStyle/>
          <a:p>
            <a:pPr algn="ctr"/>
            <a:r>
              <a:rPr lang="en-US" sz="3000" b="1">
                <a:solidFill>
                  <a:srgbClr val="0D3183"/>
                </a:solidFill>
                <a:latin typeface="Open sans" panose="020B0606030504020204" pitchFamily="34" charset="0"/>
                <a:ea typeface="Open sans" panose="020B0606030504020204" pitchFamily="34" charset="0"/>
                <a:cs typeface="Open sans" panose="020B0606030504020204" pitchFamily="34" charset="0"/>
              </a:rPr>
              <a:t>In the field of rare diseases</a:t>
            </a:r>
            <a:endParaRPr lang="en-BE" sz="3000" b="1">
              <a:solidFill>
                <a:srgbClr val="0D318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11874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3" id="{83E0B922-CFEB-40CF-87D4-B8834D1811AE}" vid="{A4EA3E2A-CF8C-4ABF-8130-AC45BB7D47F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89045a7d-00a7-4a24-ac9a-a82652736478">
      <UserInfo>
        <DisplayName>Emilie Vaisman</DisplayName>
        <AccountId>13</AccountId>
        <AccountType/>
      </UserInfo>
      <UserInfo>
        <DisplayName>Yannis Natsis</DisplayName>
        <AccountId>469</AccountId>
        <AccountType/>
      </UserInfo>
    </SharedWithUsers>
    <lcf76f155ced4ddcb4097134ff3c332f xmlns="6ca46311-b724-4f88-b2ab-2708ae751c10">
      <Terms xmlns="http://schemas.microsoft.com/office/infopath/2007/PartnerControls"/>
    </lcf76f155ced4ddcb4097134ff3c332f>
    <TaxCatchAll xmlns="89045a7d-00a7-4a24-ac9a-a826527364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9FF27C864714C43BF248756FE291757" ma:contentTypeVersion="18" ma:contentTypeDescription="Create a new document." ma:contentTypeScope="" ma:versionID="d8eaa38b9c57c2c266b1a692f85cb367">
  <xsd:schema xmlns:xsd="http://www.w3.org/2001/XMLSchema" xmlns:xs="http://www.w3.org/2001/XMLSchema" xmlns:p="http://schemas.microsoft.com/office/2006/metadata/properties" xmlns:ns2="89045a7d-00a7-4a24-ac9a-a82652736478" xmlns:ns3="6ca46311-b724-4f88-b2ab-2708ae751c10" targetNamespace="http://schemas.microsoft.com/office/2006/metadata/properties" ma:root="true" ma:fieldsID="4cde804721f919d7fa9ab511775e5781" ns2:_="" ns3:_="">
    <xsd:import namespace="89045a7d-00a7-4a24-ac9a-a82652736478"/>
    <xsd:import namespace="6ca46311-b724-4f88-b2ab-2708ae751c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AutoKeyPoints" minOccurs="0"/>
                <xsd:element ref="ns3:MediaServiceKeyPoints" minOccurs="0"/>
                <xsd:element ref="ns3:MediaServiceOCR"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045a7d-00a7-4a24-ac9a-a8265273647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bb38fba-1c61-4f4d-928b-d23e4f42ce0f}" ma:internalName="TaxCatchAll" ma:showField="CatchAllData" ma:web="89045a7d-00a7-4a24-ac9a-a826527364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a46311-b724-4f88-b2ab-2708ae751c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77b253-fcfd-438d-83bf-3d4fe5c4684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8CD41D-517F-4C52-8459-5F194A5BFAE7}">
  <ds:schemaRefs>
    <ds:schemaRef ds:uri="http://schemas.microsoft.com/office/2006/metadata/longProperties"/>
  </ds:schemaRefs>
</ds:datastoreItem>
</file>

<file path=customXml/itemProps2.xml><?xml version="1.0" encoding="utf-8"?>
<ds:datastoreItem xmlns:ds="http://schemas.openxmlformats.org/officeDocument/2006/customXml" ds:itemID="{A3DA5125-1B95-4D88-A2A8-CC9C7C9175DA}">
  <ds:schemaRefs>
    <ds:schemaRef ds:uri="6ca46311-b724-4f88-b2ab-2708ae751c10"/>
    <ds:schemaRef ds:uri="89045a7d-00a7-4a24-ac9a-a826527364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B7576C-47A2-417F-803D-1CC5F1AE8C8D}">
  <ds:schemaRefs>
    <ds:schemaRef ds:uri="http://schemas.microsoft.com/sharepoint/v3/contenttype/forms"/>
  </ds:schemaRefs>
</ds:datastoreItem>
</file>

<file path=customXml/itemProps4.xml><?xml version="1.0" encoding="utf-8"?>
<ds:datastoreItem xmlns:ds="http://schemas.openxmlformats.org/officeDocument/2006/customXml" ds:itemID="{3486DE6D-8D36-42CB-92EE-4BBA8A1975CE}">
  <ds:schemaRefs>
    <ds:schemaRef ds:uri="6ca46311-b724-4f88-b2ab-2708ae751c10"/>
    <ds:schemaRef ds:uri="89045a7d-00a7-4a24-ac9a-a826527364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1686</Words>
  <Application>Microsoft Office PowerPoint</Application>
  <PresentationFormat>On-screen Show (4:3)</PresentationFormat>
  <Paragraphs>108</Paragraphs>
  <Slides>10</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ＭＳ Ｐゴシック</vt:lpstr>
      <vt:lpstr>Aptos</vt:lpstr>
      <vt:lpstr>Arial</vt:lpstr>
      <vt:lpstr>Calibri</vt:lpstr>
      <vt:lpstr>Calibri Light</vt:lpstr>
      <vt:lpstr>Corbel</vt:lpstr>
      <vt:lpstr>Felbridge</vt:lpstr>
      <vt:lpstr>Felbridge Std ExtraBold</vt:lpstr>
      <vt:lpstr>Open sans</vt:lpstr>
      <vt:lpstr>Symbol</vt:lpstr>
      <vt:lpstr>Wingdings</vt:lpstr>
      <vt:lpstr>Thème Office</vt:lpstr>
      <vt:lpstr>Trends in  pharmaceutical expenditure  New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(UN)EMPL inaugural meeting   A dedicated forum for (un)employment issues within ESIP</dc:title>
  <dc:creator>Arnaud</dc:creator>
  <cp:lastModifiedBy>Benedetta Baldini</cp:lastModifiedBy>
  <cp:revision>4</cp:revision>
  <dcterms:created xsi:type="dcterms:W3CDTF">2019-02-05T08:28:02Z</dcterms:created>
  <dcterms:modified xsi:type="dcterms:W3CDTF">2024-12-16T12:10:34Z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Emilie Vaisman</vt:lpwstr>
  </property>
  <property fmtid="{D5CDD505-2E9C-101B-9397-08002B2CF9AE}" pid="3" name="SharedWithUsers">
    <vt:lpwstr>13;#Emilie Vaisman</vt:lpwstr>
  </property>
  <property fmtid="{D5CDD505-2E9C-101B-9397-08002B2CF9AE}" pid="4" name="ContentTypeId">
    <vt:lpwstr>0x010100E9FF27C864714C43BF248756FE291757</vt:lpwstr>
  </property>
  <property fmtid="{D5CDD505-2E9C-101B-9397-08002B2CF9AE}" pid="5" name="AuthorIds_UIVersion_1536">
    <vt:lpwstr>13</vt:lpwstr>
  </property>
  <property fmtid="{D5CDD505-2E9C-101B-9397-08002B2CF9AE}" pid="6" name="MediaServiceImageTags">
    <vt:lpwstr/>
  </property>
</Properties>
</file>